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82" r:id="rId4"/>
    <p:sldMasterId id="2147484192" r:id="rId5"/>
  </p:sldMasterIdLst>
  <p:notesMasterIdLst>
    <p:notesMasterId r:id="rId114"/>
  </p:notesMasterIdLst>
  <p:handoutMasterIdLst>
    <p:handoutMasterId r:id="rId115"/>
  </p:handoutMasterIdLst>
  <p:sldIdLst>
    <p:sldId id="1153" r:id="rId6"/>
    <p:sldId id="1301" r:id="rId7"/>
    <p:sldId id="1154" r:id="rId8"/>
    <p:sldId id="1158" r:id="rId9"/>
    <p:sldId id="1160" r:id="rId10"/>
    <p:sldId id="1206" r:id="rId11"/>
    <p:sldId id="1205" r:id="rId12"/>
    <p:sldId id="1257" r:id="rId13"/>
    <p:sldId id="1270" r:id="rId14"/>
    <p:sldId id="1161" r:id="rId15"/>
    <p:sldId id="1162" r:id="rId16"/>
    <p:sldId id="1163" r:id="rId17"/>
    <p:sldId id="1164" r:id="rId18"/>
    <p:sldId id="1165" r:id="rId19"/>
    <p:sldId id="1166" r:id="rId20"/>
    <p:sldId id="1213" r:id="rId21"/>
    <p:sldId id="1252" r:id="rId22"/>
    <p:sldId id="1167" r:id="rId23"/>
    <p:sldId id="1168" r:id="rId24"/>
    <p:sldId id="1169" r:id="rId25"/>
    <p:sldId id="1209" r:id="rId26"/>
    <p:sldId id="1232" r:id="rId27"/>
    <p:sldId id="1218" r:id="rId28"/>
    <p:sldId id="1219" r:id="rId29"/>
    <p:sldId id="1243" r:id="rId30"/>
    <p:sldId id="1245" r:id="rId31"/>
    <p:sldId id="1263" r:id="rId32"/>
    <p:sldId id="1277" r:id="rId33"/>
    <p:sldId id="1278" r:id="rId34"/>
    <p:sldId id="1279" r:id="rId35"/>
    <p:sldId id="1280" r:id="rId36"/>
    <p:sldId id="1281" r:id="rId37"/>
    <p:sldId id="1282" r:id="rId38"/>
    <p:sldId id="1283" r:id="rId39"/>
    <p:sldId id="1284" r:id="rId40"/>
    <p:sldId id="1285" r:id="rId41"/>
    <p:sldId id="1286" r:id="rId42"/>
    <p:sldId id="1297" r:id="rId43"/>
    <p:sldId id="1220" r:id="rId44"/>
    <p:sldId id="1221" r:id="rId45"/>
    <p:sldId id="1222" r:id="rId46"/>
    <p:sldId id="1302" r:id="rId47"/>
    <p:sldId id="1303" r:id="rId48"/>
    <p:sldId id="1225" r:id="rId49"/>
    <p:sldId id="1244" r:id="rId50"/>
    <p:sldId id="1226" r:id="rId51"/>
    <p:sldId id="1227" r:id="rId52"/>
    <p:sldId id="1230" r:id="rId53"/>
    <p:sldId id="1171" r:id="rId54"/>
    <p:sldId id="1203" r:id="rId55"/>
    <p:sldId id="1173" r:id="rId56"/>
    <p:sldId id="1237" r:id="rId57"/>
    <p:sldId id="1207" r:id="rId58"/>
    <p:sldId id="1175" r:id="rId59"/>
    <p:sldId id="1247" r:id="rId60"/>
    <p:sldId id="1248" r:id="rId61"/>
    <p:sldId id="1174" r:id="rId62"/>
    <p:sldId id="1246" r:id="rId63"/>
    <p:sldId id="1176" r:id="rId64"/>
    <p:sldId id="1177" r:id="rId65"/>
    <p:sldId id="1208" r:id="rId66"/>
    <p:sldId id="1197" r:id="rId67"/>
    <p:sldId id="1198" r:id="rId68"/>
    <p:sldId id="1199" r:id="rId69"/>
    <p:sldId id="1200" r:id="rId70"/>
    <p:sldId id="1201" r:id="rId71"/>
    <p:sldId id="1202" r:id="rId72"/>
    <p:sldId id="1256" r:id="rId73"/>
    <p:sldId id="1253" r:id="rId74"/>
    <p:sldId id="1178" r:id="rId75"/>
    <p:sldId id="1179" r:id="rId76"/>
    <p:sldId id="1180" r:id="rId77"/>
    <p:sldId id="1181" r:id="rId78"/>
    <p:sldId id="1182" r:id="rId79"/>
    <p:sldId id="1183" r:id="rId80"/>
    <p:sldId id="1204" r:id="rId81"/>
    <p:sldId id="1210" r:id="rId82"/>
    <p:sldId id="1185" r:id="rId83"/>
    <p:sldId id="1186" r:id="rId84"/>
    <p:sldId id="1187" r:id="rId85"/>
    <p:sldId id="1211" r:id="rId86"/>
    <p:sldId id="1215" r:id="rId87"/>
    <p:sldId id="1249" r:id="rId88"/>
    <p:sldId id="1216" r:id="rId89"/>
    <p:sldId id="1217" r:id="rId90"/>
    <p:sldId id="1189" r:id="rId91"/>
    <p:sldId id="1191" r:id="rId92"/>
    <p:sldId id="1269" r:id="rId93"/>
    <p:sldId id="1300" r:id="rId94"/>
    <p:sldId id="1259" r:id="rId95"/>
    <p:sldId id="1260" r:id="rId96"/>
    <p:sldId id="1268" r:id="rId97"/>
    <p:sldId id="1267" r:id="rId98"/>
    <p:sldId id="1298" r:id="rId99"/>
    <p:sldId id="1299" r:id="rId100"/>
    <p:sldId id="1190" r:id="rId101"/>
    <p:sldId id="1193" r:id="rId102"/>
    <p:sldId id="1250" r:id="rId103"/>
    <p:sldId id="1251" r:id="rId104"/>
    <p:sldId id="1255" r:id="rId105"/>
    <p:sldId id="1271" r:id="rId106"/>
    <p:sldId id="1272" r:id="rId107"/>
    <p:sldId id="1273" r:id="rId108"/>
    <p:sldId id="1274" r:id="rId109"/>
    <p:sldId id="1238" r:id="rId110"/>
    <p:sldId id="1192" r:id="rId111"/>
    <p:sldId id="1276" r:id="rId112"/>
    <p:sldId id="1194" r:id="rId113"/>
  </p:sldIdLst>
  <p:sldSz cx="9326563" cy="6994525"/>
  <p:notesSz cx="6858000" cy="9144000"/>
  <p:embeddedFontLst>
    <p:embeddedFont>
      <p:font typeface="Segoe UI Light" pitchFamily="34" charset="0"/>
      <p:regular r:id="rId116"/>
    </p:embeddedFont>
    <p:embeddedFont>
      <p:font typeface="Segoe UI" pitchFamily="34" charset="0"/>
      <p:regular r:id="rId117"/>
      <p:bold r:id="rId118"/>
      <p:italic r:id="rId119"/>
      <p:boldItalic r:id="rId120"/>
    </p:embeddedFont>
    <p:embeddedFont>
      <p:font typeface="Times" pitchFamily="18" charset="0"/>
      <p:regular r:id="rId121"/>
      <p:bold r:id="rId122"/>
      <p:italic r:id="rId123"/>
      <p:boldItalic r:id="rId124"/>
    </p:embeddedFont>
    <p:embeddedFont>
      <p:font typeface="Wingdings 2" pitchFamily="18" charset="2"/>
      <p:regular r:id="rId125"/>
    </p:embeddedFont>
    <p:embeddedFont>
      <p:font typeface="ＭＳ Ｐゴシック" pitchFamily="34" charset="-128"/>
      <p:regular r:id="rId126"/>
    </p:embeddedFont>
  </p:embeddedFontLst>
  <p:custDataLst>
    <p:tags r:id="rId12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layouts" id="{6DD5C800-9A2C-4823-B056-4AFFC9A97500}">
          <p14:sldIdLst>
            <p14:sldId id="1153"/>
            <p14:sldId id="1301"/>
            <p14:sldId id="1154"/>
            <p14:sldId id="1158"/>
            <p14:sldId id="1160"/>
            <p14:sldId id="1206"/>
            <p14:sldId id="1205"/>
            <p14:sldId id="1257"/>
            <p14:sldId id="1270"/>
            <p14:sldId id="1161"/>
            <p14:sldId id="1162"/>
            <p14:sldId id="1163"/>
            <p14:sldId id="1164"/>
            <p14:sldId id="1165"/>
            <p14:sldId id="1166"/>
            <p14:sldId id="1213"/>
            <p14:sldId id="1252"/>
            <p14:sldId id="1167"/>
            <p14:sldId id="1168"/>
            <p14:sldId id="1169"/>
            <p14:sldId id="1209"/>
            <p14:sldId id="1232"/>
            <p14:sldId id="1218"/>
            <p14:sldId id="1219"/>
            <p14:sldId id="1243"/>
            <p14:sldId id="1245"/>
            <p14:sldId id="1263"/>
            <p14:sldId id="1277"/>
            <p14:sldId id="1278"/>
            <p14:sldId id="1279"/>
            <p14:sldId id="1280"/>
            <p14:sldId id="1281"/>
            <p14:sldId id="1282"/>
            <p14:sldId id="1283"/>
            <p14:sldId id="1284"/>
            <p14:sldId id="1285"/>
            <p14:sldId id="1286"/>
            <p14:sldId id="1297"/>
            <p14:sldId id="1220"/>
            <p14:sldId id="1221"/>
            <p14:sldId id="1222"/>
            <p14:sldId id="1302"/>
            <p14:sldId id="1303"/>
            <p14:sldId id="1225"/>
            <p14:sldId id="1244"/>
            <p14:sldId id="1226"/>
            <p14:sldId id="1227"/>
            <p14:sldId id="1230"/>
            <p14:sldId id="1171"/>
            <p14:sldId id="1203"/>
            <p14:sldId id="1173"/>
            <p14:sldId id="1237"/>
            <p14:sldId id="1207"/>
            <p14:sldId id="1175"/>
            <p14:sldId id="1247"/>
            <p14:sldId id="1248"/>
            <p14:sldId id="1174"/>
            <p14:sldId id="1246"/>
            <p14:sldId id="1176"/>
            <p14:sldId id="1177"/>
            <p14:sldId id="1208"/>
            <p14:sldId id="1197"/>
            <p14:sldId id="1198"/>
            <p14:sldId id="1199"/>
            <p14:sldId id="1200"/>
            <p14:sldId id="1201"/>
            <p14:sldId id="1202"/>
            <p14:sldId id="1256"/>
            <p14:sldId id="1253"/>
            <p14:sldId id="1178"/>
            <p14:sldId id="1179"/>
            <p14:sldId id="1180"/>
            <p14:sldId id="1181"/>
            <p14:sldId id="1182"/>
            <p14:sldId id="1183"/>
            <p14:sldId id="1204"/>
            <p14:sldId id="1210"/>
            <p14:sldId id="1185"/>
            <p14:sldId id="1186"/>
            <p14:sldId id="1187"/>
            <p14:sldId id="1211"/>
            <p14:sldId id="1215"/>
            <p14:sldId id="1249"/>
            <p14:sldId id="1216"/>
            <p14:sldId id="1217"/>
            <p14:sldId id="1189"/>
            <p14:sldId id="1191"/>
            <p14:sldId id="1269"/>
            <p14:sldId id="1300"/>
            <p14:sldId id="1259"/>
            <p14:sldId id="1260"/>
            <p14:sldId id="1268"/>
            <p14:sldId id="1267"/>
            <p14:sldId id="1298"/>
            <p14:sldId id="1299"/>
            <p14:sldId id="1190"/>
            <p14:sldId id="1193"/>
            <p14:sldId id="1250"/>
            <p14:sldId id="1251"/>
            <p14:sldId id="1255"/>
            <p14:sldId id="1271"/>
            <p14:sldId id="1272"/>
            <p14:sldId id="1273"/>
            <p14:sldId id="1274"/>
            <p14:sldId id="1238"/>
            <p14:sldId id="1192"/>
            <p14:sldId id="1276"/>
            <p14:sldId id="1194"/>
          </p14:sldIdLst>
        </p14:section>
      </p14:sectionLst>
    </p:ext>
    <p:ext uri="{EFAFB233-063F-42B5-8137-9DF3F51BA10A}">
      <p15:sldGuideLst xmlns:p15="http://schemas.microsoft.com/office/powerpoint/2012/main" xmlns="">
        <p15:guide id="1" orient="horz" pos="2203" userDrawn="1">
          <p15:clr>
            <a:srgbClr val="A4A3A4"/>
          </p15:clr>
        </p15:guide>
        <p15:guide id="2" pos="2938"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247B"/>
    <a:srgbClr val="000000"/>
    <a:srgbClr val="00188F"/>
    <a:srgbClr val="33CCCC"/>
    <a:srgbClr val="CC00CC"/>
    <a:srgbClr val="FFFFFF"/>
    <a:srgbClr val="00FFFF"/>
    <a:srgbClr val="442359"/>
    <a:srgbClr val="33333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5501" autoAdjust="0"/>
  </p:normalViewPr>
  <p:slideViewPr>
    <p:cSldViewPr>
      <p:cViewPr>
        <p:scale>
          <a:sx n="90" d="100"/>
          <a:sy n="90" d="100"/>
        </p:scale>
        <p:origin x="-72" y="114"/>
      </p:cViewPr>
      <p:guideLst>
        <p:guide orient="horz" pos="2203"/>
        <p:guide pos="2938"/>
      </p:guideLst>
    </p:cSldViewPr>
  </p:slideViewPr>
  <p:outlineViewPr>
    <p:cViewPr>
      <p:scale>
        <a:sx n="33" d="100"/>
        <a:sy n="33" d="100"/>
      </p:scale>
      <p:origin x="0" y="-4008"/>
    </p:cViewPr>
  </p:outlineViewPr>
  <p:notesTextViewPr>
    <p:cViewPr>
      <p:scale>
        <a:sx n="100" d="100"/>
        <a:sy n="100" d="100"/>
      </p:scale>
      <p:origin x="0" y="0"/>
    </p:cViewPr>
  </p:notesTextViewPr>
  <p:sorterViewPr>
    <p:cViewPr>
      <p:scale>
        <a:sx n="83" d="100"/>
        <a:sy n="83" d="100"/>
      </p:scale>
      <p:origin x="0" y="-20220"/>
    </p:cViewPr>
  </p:sorterViewPr>
  <p:notesViewPr>
    <p:cSldViewPr showGuides="1">
      <p:cViewPr>
        <p:scale>
          <a:sx n="86" d="100"/>
          <a:sy n="86" d="100"/>
        </p:scale>
        <p:origin x="378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font" Target="fonts/font2.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8.fntdata"/><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font" Target="fonts/font3.fntdata"/><Relationship Id="rId126"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font" Target="fonts/font1.fntdata"/><Relationship Id="rId124" Type="http://schemas.openxmlformats.org/officeDocument/2006/relationships/font" Target="fonts/font9.fntdata"/><Relationship Id="rId12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notesMaster" Target="notesMasters/notesMaster1.xml"/><Relationship Id="rId119" Type="http://schemas.openxmlformats.org/officeDocument/2006/relationships/font" Target="fonts/font4.fntdata"/><Relationship Id="rId127" Type="http://schemas.openxmlformats.org/officeDocument/2006/relationships/tags" Target="tags/tag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7.fntdata"/><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handoutMaster" Target="handoutMasters/handoutMaster1.xml"/><Relationship Id="rId131"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0">
                      <a:prstClr val="black"/>
                    </a:gs>
                    <a:gs pos="100000">
                      <a:prstClr val="black"/>
                    </a:gs>
                  </a:gsLst>
                  <a:lin ang="5400000" scaled="0"/>
                </a:gradFill>
                <a:latin typeface="Segoe UI" pitchFamily="34" charset="0"/>
              </a:rPr>
              <a:t>MS Research Faculty Summit 2014</a:t>
            </a:r>
            <a:endParaRPr lang="en-US" dirty="0">
              <a:gradFill>
                <a:gsLst>
                  <a:gs pos="0">
                    <a:prstClr val="black"/>
                  </a:gs>
                  <a:gs pos="100000">
                    <a:prstClr val="black"/>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12/14/2015 9:04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0">
                      <a:prstClr val="black"/>
                    </a:gs>
                    <a:gs pos="100000">
                      <a:prstClr val="black"/>
                    </a:gs>
                  </a:gsLst>
                  <a:lin ang="5400000" scaled="0"/>
                </a:gradFill>
                <a:latin typeface="Segoe UI" pitchFamily="34" charset="0"/>
              </a:defRPr>
            </a:lvl1pPr>
          </a:lstStyle>
          <a:p>
            <a:r>
              <a:rPr lang="en-US" dirty="0" smtClean="0"/>
              <a:t>MS Research Faculty Summit 2014</a:t>
            </a:r>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12/14/2015 9:04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470188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1802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373758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buNone/>
            </a:pPr>
            <a:r>
              <a:rPr lang="en"/>
              <a:t>As the \epsilon goes to 0, the number hidden units in the weighted sum will go to \infinity</a:t>
            </a:r>
          </a:p>
        </p:txBody>
      </p:sp>
    </p:spTree>
    <p:extLst>
      <p:ext uri="{BB962C8B-B14F-4D97-AF65-F5344CB8AC3E}">
        <p14:creationId xmlns:p14="http://schemas.microsoft.com/office/powerpoint/2010/main" val="152501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6464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34965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599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r>
              <a:rPr lang="en-US"/>
              <a:t>Less complex models</a:t>
            </a:r>
          </a:p>
          <a:p>
            <a:r>
              <a:rPr lang="en-US"/>
              <a:t>500 points enough</a:t>
            </a:r>
          </a:p>
        </p:txBody>
      </p:sp>
    </p:spTree>
    <p:extLst>
      <p:ext uri="{BB962C8B-B14F-4D97-AF65-F5344CB8AC3E}">
        <p14:creationId xmlns:p14="http://schemas.microsoft.com/office/powerpoint/2010/main" val="138835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02151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5177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4002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699186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487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075331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83566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47705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590125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431291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135418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02359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763245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p:spPr>
        <p:txBody>
          <a:bodyPr/>
          <a:lstStyle/>
          <a:p>
            <a:r>
              <a:rPr lang="en-US"/>
              <a:t>Less complex models</a:t>
            </a:r>
          </a:p>
          <a:p>
            <a:r>
              <a:rPr lang="en-US"/>
              <a:t>500 points enough</a:t>
            </a:r>
          </a:p>
        </p:txBody>
      </p:sp>
    </p:spTree>
    <p:extLst>
      <p:ext uri="{BB962C8B-B14F-4D97-AF65-F5344CB8AC3E}">
        <p14:creationId xmlns:p14="http://schemas.microsoft.com/office/powerpoint/2010/main" val="198854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118314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606302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in the following figure, we plotted # hidden units on X-axis against the phone recognition accuracy</a:t>
            </a:r>
          </a:p>
        </p:txBody>
      </p:sp>
    </p:spTree>
    <p:extLst>
      <p:ext uri="{BB962C8B-B14F-4D97-AF65-F5344CB8AC3E}">
        <p14:creationId xmlns:p14="http://schemas.microsoft.com/office/powerpoint/2010/main" val="64716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870723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99839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487485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89074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93422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906308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17007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54860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45317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560902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8686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8652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347383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69659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39024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202601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69851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The results given here provide </a:t>
            </a:r>
          </a:p>
        </p:txBody>
      </p:sp>
    </p:spTree>
    <p:extLst>
      <p:ext uri="{BB962C8B-B14F-4D97-AF65-F5344CB8AC3E}">
        <p14:creationId xmlns:p14="http://schemas.microsoft.com/office/powerpoint/2010/main" val="2661804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29378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725231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
              <a:t>The results given here provide </a:t>
            </a:r>
          </a:p>
        </p:txBody>
      </p:sp>
    </p:spTree>
    <p:extLst>
      <p:ext uri="{BB962C8B-B14F-4D97-AF65-F5344CB8AC3E}">
        <p14:creationId xmlns:p14="http://schemas.microsoft.com/office/powerpoint/2010/main" val="34475223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286453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888403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267118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91560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17269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53901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82271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98030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4114450" cy="365759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23004" y="5648300"/>
            <a:ext cx="2423488" cy="1188720"/>
          </a:xfrm>
          <a:prstGeom prst="rect">
            <a:avLst/>
          </a:prstGeom>
        </p:spPr>
      </p:pic>
      <p:sp>
        <p:nvSpPr>
          <p:cNvPr id="7" name="Title 1"/>
          <p:cNvSpPr>
            <a:spLocks noGrp="1"/>
          </p:cNvSpPr>
          <p:nvPr>
            <p:ph type="title" hasCustomPrompt="1"/>
          </p:nvPr>
        </p:nvSpPr>
        <p:spPr>
          <a:xfrm>
            <a:off x="206010" y="3958825"/>
            <a:ext cx="6171626" cy="1828800"/>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302" userDrawn="1">
          <p15:clr>
            <a:srgbClr val="C35EA4"/>
          </p15:clr>
        </p15:guide>
        <p15:guide id="2" orient="horz" pos="4104" userDrawn="1">
          <p15:clr>
            <a:srgbClr val="C35EA4"/>
          </p15:clr>
        </p15:guide>
        <p15:guide id="3" pos="216" userDrawn="1">
          <p15:clr>
            <a:srgbClr val="C35EA4"/>
          </p15:clr>
        </p15:guide>
        <p15:guide id="4" pos="5659"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2" y="1212850"/>
            <a:ext cx="4114449" cy="1897443"/>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sz="1350"/>
            </a:lvl4pPr>
            <a:lvl5pPr marL="514281" indent="0">
              <a:buNone/>
              <a:tabLst/>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4" y="1212850"/>
            <a:ext cx="4114449" cy="1897443"/>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sz="1350"/>
            </a:lvl4pPr>
            <a:lvl5pPr marL="514281" indent="0">
              <a:buNone/>
              <a:tabLst/>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3"/>
            <a:ext cx="9326563"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2" y="1212850"/>
            <a:ext cx="4114449" cy="1897443"/>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sz="1350"/>
            </a:lvl4pPr>
            <a:lvl5pPr marL="514281" indent="0">
              <a:buNone/>
              <a:tabLst/>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4" y="1212849"/>
            <a:ext cx="4114449" cy="1897443"/>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sz="1350"/>
            </a:lvl4pPr>
            <a:lvl5pPr marL="514281" indent="0">
              <a:buNone/>
              <a:tabLst/>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3"/>
            <a:ext cx="9326563"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5962" y="1212850"/>
            <a:ext cx="4114449" cy="2049792"/>
          </a:xfrm>
        </p:spPr>
        <p:txBody>
          <a:bodyPr wrap="square">
            <a:spAutoFit/>
          </a:bodyPr>
          <a:lstStyle>
            <a:lvl1pPr marL="215475" indent="-215475">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321" indent="-174873">
              <a:defRPr sz="1800"/>
            </a:lvl2pPr>
            <a:lvl3pPr marL="524619" indent="-126297">
              <a:tabLst/>
              <a:defRPr sz="18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006154" y="1212850"/>
            <a:ext cx="4114449" cy="2049792"/>
          </a:xfrm>
        </p:spPr>
        <p:txBody>
          <a:bodyPr wrap="square">
            <a:spAutoFit/>
          </a:bodyPr>
          <a:lstStyle>
            <a:lvl1pPr marL="215475" indent="-215475">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321" indent="-174873">
              <a:defRPr sz="1800"/>
            </a:lvl2pPr>
            <a:lvl3pPr marL="524619" indent="-126297">
              <a:tabLst/>
              <a:defRPr sz="1800"/>
            </a:lvl3pPr>
            <a:lvl4pPr marL="660630" indent="-136012">
              <a:defRPr/>
            </a:lvl4pPr>
            <a:lvl5pPr marL="786928" indent="-1262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3"/>
            <a:ext cx="9326563"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707063"/>
            <a:ext cx="9326563" cy="128746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p:cNvGrpSpPr/>
          <p:nvPr userDrawn="1"/>
        </p:nvGrpSpPr>
        <p:grpSpPr>
          <a:xfrm>
            <a:off x="0" y="5707063"/>
            <a:ext cx="9326563" cy="1287463"/>
            <a:chOff x="0" y="5890113"/>
            <a:chExt cx="12436475" cy="1104412"/>
          </a:xfrm>
        </p:grpSpPr>
        <p:sp>
          <p:nvSpPr>
            <p:cNvPr id="7" name="Rectangle 6"/>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31957221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58" cy="694944"/>
          </a:xfrm>
          <a:prstGeom prst="rect">
            <a:avLst/>
          </a:prstGeom>
        </p:spPr>
      </p:pic>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91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4771" y="6079032"/>
            <a:ext cx="8230091" cy="463955"/>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a:t>
            </a:r>
            <a:r>
              <a:rPr lang="en-US" sz="525" dirty="0" smtClean="0">
                <a:gradFill>
                  <a:gsLst>
                    <a:gs pos="0">
                      <a:schemeClr val="tx1"/>
                    </a:gs>
                    <a:gs pos="100000">
                      <a:schemeClr val="tx1"/>
                    </a:gs>
                  </a:gsLst>
                  <a:lin ang="5400000" scaled="0"/>
                </a:gradFill>
                <a:cs typeface="Segoe UI" pitchFamily="34" charset="0"/>
              </a:rPr>
              <a:t>2014 </a:t>
            </a:r>
            <a:r>
              <a:rPr lang="en-US" sz="525"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99124"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4393" y="3145041"/>
            <a:ext cx="2466170" cy="704445"/>
          </a:xfrm>
          <a:prstGeom prst="rect">
            <a:avLst/>
          </a:prstGeom>
        </p:spPr>
      </p:pic>
    </p:spTree>
    <p:extLst>
      <p:ext uri="{BB962C8B-B14F-4D97-AF65-F5344CB8AC3E}">
        <p14:creationId xmlns:p14="http://schemas.microsoft.com/office/powerpoint/2010/main" val="3474264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48"/>
            <a:ext cx="6857417" cy="6095999"/>
          </a:xfrm>
          <a:prstGeom prst="rect">
            <a:avLst/>
          </a:prstGeom>
        </p:spPr>
      </p:pic>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99492" y="2153151"/>
            <a:ext cx="7927579" cy="1577287"/>
          </a:xfrm>
          <a:prstGeom prst="rect">
            <a:avLst/>
          </a:prstGeom>
        </p:spPr>
        <p:txBody>
          <a:bodyPr lIns="91425" tIns="91425" rIns="91425" bIns="91425" anchor="b" anchorCtr="0"/>
          <a:lstStyle>
            <a:lvl1pPr indent="233118" algn="ctr">
              <a:buSzPct val="100000"/>
              <a:defRPr sz="3672"/>
            </a:lvl1pPr>
            <a:lvl2pPr indent="233118" algn="ctr">
              <a:buSzPct val="100000"/>
              <a:defRPr sz="3672"/>
            </a:lvl2pPr>
            <a:lvl3pPr indent="233118" algn="ctr">
              <a:buSzPct val="100000"/>
              <a:defRPr sz="3672"/>
            </a:lvl3pPr>
            <a:lvl4pPr indent="233118" algn="ctr">
              <a:buSzPct val="100000"/>
              <a:defRPr sz="3672"/>
            </a:lvl4pPr>
            <a:lvl5pPr indent="233118" algn="ctr">
              <a:buSzPct val="100000"/>
              <a:defRPr sz="3672"/>
            </a:lvl5pPr>
            <a:lvl6pPr indent="233118" algn="ctr">
              <a:buSzPct val="100000"/>
              <a:defRPr sz="3672"/>
            </a:lvl6pPr>
            <a:lvl7pPr indent="233118" algn="ctr">
              <a:buSzPct val="100000"/>
              <a:defRPr sz="3672"/>
            </a:lvl7pPr>
            <a:lvl8pPr indent="233118" algn="ctr">
              <a:buSzPct val="100000"/>
              <a:defRPr sz="3672"/>
            </a:lvl8pPr>
            <a:lvl9pPr indent="233118" algn="ctr">
              <a:buSzPct val="100000"/>
              <a:defRPr sz="3672"/>
            </a:lvl9pPr>
          </a:lstStyle>
          <a:p>
            <a:endParaRPr/>
          </a:p>
        </p:txBody>
      </p:sp>
      <p:sp>
        <p:nvSpPr>
          <p:cNvPr id="9" name="Shape 9"/>
          <p:cNvSpPr txBox="1">
            <a:spLocks noGrp="1"/>
          </p:cNvSpPr>
          <p:nvPr>
            <p:ph type="subTitle" idx="1"/>
          </p:nvPr>
        </p:nvSpPr>
        <p:spPr>
          <a:xfrm>
            <a:off x="699492" y="3862122"/>
            <a:ext cx="7927579" cy="600134"/>
          </a:xfrm>
          <a:prstGeom prst="rect">
            <a:avLst/>
          </a:prstGeom>
        </p:spPr>
        <p:txBody>
          <a:bodyPr lIns="91425" tIns="91425" rIns="91425" bIns="91425" anchor="t" anchorCtr="0"/>
          <a:lstStyle>
            <a:lvl1pPr marL="0" algn="ctr">
              <a:spcBef>
                <a:spcPts val="0"/>
              </a:spcBef>
              <a:buClr>
                <a:schemeClr val="dk2"/>
              </a:buClr>
              <a:buNone/>
              <a:defRPr>
                <a:solidFill>
                  <a:schemeClr val="dk2"/>
                </a:solidFill>
              </a:defRPr>
            </a:lvl1pPr>
            <a:lvl2pPr marL="0" indent="145699" algn="ctr">
              <a:spcBef>
                <a:spcPts val="0"/>
              </a:spcBef>
              <a:buClr>
                <a:schemeClr val="dk2"/>
              </a:buClr>
              <a:buSzPct val="100000"/>
              <a:buNone/>
              <a:defRPr sz="2295">
                <a:solidFill>
                  <a:schemeClr val="dk2"/>
                </a:solidFill>
              </a:defRPr>
            </a:lvl2pPr>
            <a:lvl3pPr marL="0" indent="145699" algn="ctr">
              <a:spcBef>
                <a:spcPts val="0"/>
              </a:spcBef>
              <a:buClr>
                <a:schemeClr val="dk2"/>
              </a:buClr>
              <a:buSzPct val="100000"/>
              <a:buNone/>
              <a:defRPr sz="2295">
                <a:solidFill>
                  <a:schemeClr val="dk2"/>
                </a:solidFill>
              </a:defRPr>
            </a:lvl3pPr>
            <a:lvl4pPr marL="0" indent="145699" algn="ctr">
              <a:spcBef>
                <a:spcPts val="0"/>
              </a:spcBef>
              <a:buClr>
                <a:schemeClr val="dk2"/>
              </a:buClr>
              <a:buSzPct val="100000"/>
              <a:buNone/>
              <a:defRPr sz="2295">
                <a:solidFill>
                  <a:schemeClr val="dk2"/>
                </a:solidFill>
              </a:defRPr>
            </a:lvl4pPr>
            <a:lvl5pPr marL="0" indent="145699" algn="ctr">
              <a:spcBef>
                <a:spcPts val="0"/>
              </a:spcBef>
              <a:buClr>
                <a:schemeClr val="dk2"/>
              </a:buClr>
              <a:buSzPct val="100000"/>
              <a:buNone/>
              <a:defRPr sz="2295">
                <a:solidFill>
                  <a:schemeClr val="dk2"/>
                </a:solidFill>
              </a:defRPr>
            </a:lvl5pPr>
            <a:lvl6pPr marL="0" indent="145699" algn="ctr">
              <a:spcBef>
                <a:spcPts val="0"/>
              </a:spcBef>
              <a:buClr>
                <a:schemeClr val="dk2"/>
              </a:buClr>
              <a:buSzPct val="100000"/>
              <a:buNone/>
              <a:defRPr sz="2295">
                <a:solidFill>
                  <a:schemeClr val="dk2"/>
                </a:solidFill>
              </a:defRPr>
            </a:lvl6pPr>
            <a:lvl7pPr marL="0" indent="145699" algn="ctr">
              <a:spcBef>
                <a:spcPts val="0"/>
              </a:spcBef>
              <a:buClr>
                <a:schemeClr val="dk2"/>
              </a:buClr>
              <a:buSzPct val="100000"/>
              <a:buNone/>
              <a:defRPr sz="2295">
                <a:solidFill>
                  <a:schemeClr val="dk2"/>
                </a:solidFill>
              </a:defRPr>
            </a:lvl7pPr>
            <a:lvl8pPr marL="0" indent="145699" algn="ctr">
              <a:spcBef>
                <a:spcPts val="0"/>
              </a:spcBef>
              <a:buClr>
                <a:schemeClr val="dk2"/>
              </a:buClr>
              <a:buSzPct val="100000"/>
              <a:buNone/>
              <a:defRPr sz="2295">
                <a:solidFill>
                  <a:schemeClr val="dk2"/>
                </a:solidFill>
              </a:defRPr>
            </a:lvl8pPr>
            <a:lvl9pPr marL="0" indent="145699" algn="ctr">
              <a:spcBef>
                <a:spcPts val="0"/>
              </a:spcBef>
              <a:buClr>
                <a:schemeClr val="dk2"/>
              </a:buClr>
              <a:buSzPct val="100000"/>
              <a:buNone/>
              <a:defRPr sz="2295">
                <a:solidFill>
                  <a:schemeClr val="dk2"/>
                </a:solidFill>
              </a:defRPr>
            </a:lvl9pPr>
          </a:lstStyle>
          <a:p>
            <a:endParaRPr/>
          </a:p>
        </p:txBody>
      </p:sp>
    </p:spTree>
    <p:extLst>
      <p:ext uri="{BB962C8B-B14F-4D97-AF65-F5344CB8AC3E}">
        <p14:creationId xmlns:p14="http://schemas.microsoft.com/office/powerpoint/2010/main" val="844221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66328" y="280104"/>
            <a:ext cx="8393907" cy="1165754"/>
          </a:xfrm>
          <a:prstGeom prst="rect">
            <a:avLst/>
          </a:prstGeom>
        </p:spPr>
        <p:txBody>
          <a:bodyPr lIns="91425" tIns="91425" rIns="91425" bIns="91425" anchor="b" anchorCtr="0"/>
          <a:lstStyle>
            <a:lvl1pPr>
              <a:defRPr sz="2295">
                <a:solidFill>
                  <a:srgbClr val="1C4587"/>
                </a:solidFill>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66328" y="1632057"/>
            <a:ext cx="8393907" cy="438872"/>
          </a:xfrm>
          <a:prstGeom prst="rect">
            <a:avLst/>
          </a:prstGeom>
        </p:spPr>
        <p:txBody>
          <a:bodyPr lIns="91425" tIns="91425" rIns="91425" bIns="91425" anchor="t" anchorCtr="0"/>
          <a:lstStyle>
            <a:lvl1pPr>
              <a:defRPr sz="1836"/>
            </a:lvl1pPr>
            <a:lvl2pPr indent="349677">
              <a:defRPr/>
            </a:lvl2pPr>
            <a:lvl3pPr indent="699354">
              <a:defRPr/>
            </a:lvl3pPr>
            <a:lvl4pPr indent="1049031">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2110021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9492" y="2172837"/>
            <a:ext cx="7927579" cy="149928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98985" y="3963564"/>
            <a:ext cx="6528594" cy="1787490"/>
          </a:xfrm>
        </p:spPr>
        <p:txBody>
          <a:bodyPr/>
          <a:lstStyle>
            <a:lvl1pPr marL="0" indent="0" algn="ctr">
              <a:buNone/>
              <a:defRPr/>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4010538"/>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248603"/>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6734" y="4494631"/>
            <a:ext cx="7927579" cy="1389190"/>
          </a:xfrm>
        </p:spPr>
        <p:txBody>
          <a:bodyPr anchor="t"/>
          <a:lstStyle>
            <a:lvl1pPr algn="l">
              <a:defRPr sz="4080" b="1" cap="all"/>
            </a:lvl1pPr>
          </a:lstStyle>
          <a:p>
            <a:r>
              <a:rPr lang="en-US" smtClean="0"/>
              <a:t>Click to edit Master title style</a:t>
            </a:r>
            <a:endParaRPr lang="en-US"/>
          </a:p>
        </p:txBody>
      </p:sp>
      <p:sp>
        <p:nvSpPr>
          <p:cNvPr id="3" name="Text Placeholder 2"/>
          <p:cNvSpPr>
            <a:spLocks noGrp="1"/>
          </p:cNvSpPr>
          <p:nvPr>
            <p:ph type="body" idx="1"/>
          </p:nvPr>
        </p:nvSpPr>
        <p:spPr>
          <a:xfrm>
            <a:off x="736734" y="2964579"/>
            <a:ext cx="7927579" cy="1530052"/>
          </a:xfrm>
        </p:spPr>
        <p:txBody>
          <a:bodyPr anchor="b"/>
          <a:lstStyle>
            <a:lvl1pPr marL="0" indent="0">
              <a:buNone/>
              <a:defRPr sz="2040"/>
            </a:lvl1pPr>
            <a:lvl2pPr marL="466298" indent="0">
              <a:buNone/>
              <a:defRPr sz="1836"/>
            </a:lvl2pPr>
            <a:lvl3pPr marL="932597" indent="0">
              <a:buNone/>
              <a:defRPr sz="1632"/>
            </a:lvl3pPr>
            <a:lvl4pPr marL="1398895" indent="0">
              <a:buNone/>
              <a:defRPr sz="1428"/>
            </a:lvl4pPr>
            <a:lvl5pPr marL="1865193" indent="0">
              <a:buNone/>
              <a:defRPr sz="1428"/>
            </a:lvl5pPr>
            <a:lvl6pPr marL="2331491" indent="0">
              <a:buNone/>
              <a:defRPr sz="1428"/>
            </a:lvl6pPr>
            <a:lvl7pPr marL="2797790" indent="0">
              <a:buNone/>
              <a:defRPr sz="1428"/>
            </a:lvl7pPr>
            <a:lvl8pPr marL="3264088" indent="0">
              <a:buNone/>
              <a:defRPr sz="1428"/>
            </a:lvl8pPr>
            <a:lvl9pPr marL="3730386" indent="0">
              <a:buNone/>
              <a:defRPr sz="1428"/>
            </a:lvl9pPr>
          </a:lstStyle>
          <a:p>
            <a:pPr lvl="0"/>
            <a:r>
              <a:rPr lang="en-US" smtClean="0"/>
              <a:t>Click to edit Master text styles</a:t>
            </a:r>
          </a:p>
        </p:txBody>
      </p:sp>
    </p:spTree>
    <p:extLst>
      <p:ext uri="{BB962C8B-B14F-4D97-AF65-F5344CB8AC3E}">
        <p14:creationId xmlns:p14="http://schemas.microsoft.com/office/powerpoint/2010/main" val="3081310982"/>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5443" y="1476622"/>
            <a:ext cx="4407449" cy="5362469"/>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18335" y="1476622"/>
            <a:ext cx="4409068" cy="5362469"/>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3720805"/>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6328" y="280105"/>
            <a:ext cx="8393907" cy="116575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66328" y="1565673"/>
            <a:ext cx="4120852"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466328" y="2218171"/>
            <a:ext cx="4120852"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737765" y="1565673"/>
            <a:ext cx="4122470"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4737765" y="2218171"/>
            <a:ext cx="4122470"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1344466"/>
      </p:ext>
    </p:extLst>
  </p:cSld>
  <p:clrMapOvr>
    <a:masterClrMapping/>
  </p:clrMapOvr>
  <p:transition>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781114"/>
      </p:ext>
    </p:extLst>
  </p:cSld>
  <p:clrMapOvr>
    <a:masterClrMapping/>
  </p:clrMapOvr>
  <p:transition>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31092"/>
      </p:ext>
    </p:extLst>
  </p:cSld>
  <p:clrMapOvr>
    <a:masterClrMapping/>
  </p:clrMapOvr>
  <p:transition>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6329" y="278486"/>
            <a:ext cx="3068375" cy="1185183"/>
          </a:xfrm>
        </p:spPr>
        <p:txBody>
          <a:bodyPr anchor="b"/>
          <a:lstStyle>
            <a:lvl1pPr algn="l">
              <a:defRPr sz="2040" b="1"/>
            </a:lvl1pPr>
          </a:lstStyle>
          <a:p>
            <a:r>
              <a:rPr lang="en-US" smtClean="0"/>
              <a:t>Click to edit Master title style</a:t>
            </a:r>
            <a:endParaRPr lang="en-US"/>
          </a:p>
        </p:txBody>
      </p:sp>
      <p:sp>
        <p:nvSpPr>
          <p:cNvPr id="3" name="Content Placeholder 2"/>
          <p:cNvSpPr>
            <a:spLocks noGrp="1"/>
          </p:cNvSpPr>
          <p:nvPr>
            <p:ph idx="1"/>
          </p:nvPr>
        </p:nvSpPr>
        <p:spPr>
          <a:xfrm>
            <a:off x="3646427" y="278486"/>
            <a:ext cx="5213808" cy="596963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6329" y="1463670"/>
            <a:ext cx="3068375" cy="4784450"/>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Tree>
    <p:extLst>
      <p:ext uri="{BB962C8B-B14F-4D97-AF65-F5344CB8AC3E}">
        <p14:creationId xmlns:p14="http://schemas.microsoft.com/office/powerpoint/2010/main" val="3276442385"/>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5961" y="3954458"/>
            <a:ext cx="7543159" cy="1829593"/>
          </a:xfrm>
          <a:noFill/>
        </p:spPr>
        <p:txBody>
          <a:bodyPr lIns="182880" tIns="146304" rIns="182880" bIns="146304">
            <a:noAutofit/>
          </a:bodyPr>
          <a:lstStyle>
            <a:lvl1pPr marL="0" indent="0">
              <a:spcBef>
                <a:spcPts val="0"/>
              </a:spcBef>
              <a:buNone/>
              <a:defRPr sz="2700" spc="0" baseline="0">
                <a:solidFill>
                  <a:schemeClr val="tx1"/>
                </a:soli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072" y="4896168"/>
            <a:ext cx="5595938" cy="578020"/>
          </a:xfrm>
        </p:spPr>
        <p:txBody>
          <a:bodyPr anchor="b"/>
          <a:lstStyle>
            <a:lvl1pPr algn="l">
              <a:defRPr sz="2040" b="1"/>
            </a:lvl1pPr>
          </a:lstStyle>
          <a:p>
            <a:r>
              <a:rPr lang="en-US" smtClean="0"/>
              <a:t>Click to edit Master title style</a:t>
            </a:r>
            <a:endParaRPr lang="en-US"/>
          </a:p>
        </p:txBody>
      </p:sp>
      <p:sp>
        <p:nvSpPr>
          <p:cNvPr id="3" name="Picture Placeholder 2"/>
          <p:cNvSpPr>
            <a:spLocks noGrp="1"/>
          </p:cNvSpPr>
          <p:nvPr>
            <p:ph type="pic" idx="1"/>
          </p:nvPr>
        </p:nvSpPr>
        <p:spPr>
          <a:xfrm>
            <a:off x="1828072" y="624974"/>
            <a:ext cx="5595938" cy="4196715"/>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pPr lvl="0"/>
            <a:endParaRPr lang="en-US" noProof="0" smtClean="0"/>
          </a:p>
        </p:txBody>
      </p:sp>
      <p:sp>
        <p:nvSpPr>
          <p:cNvPr id="4" name="Text Placeholder 3"/>
          <p:cNvSpPr>
            <a:spLocks noGrp="1"/>
          </p:cNvSpPr>
          <p:nvPr>
            <p:ph type="body" sz="half" idx="2"/>
          </p:nvPr>
        </p:nvSpPr>
        <p:spPr>
          <a:xfrm>
            <a:off x="1828072" y="5474188"/>
            <a:ext cx="5595938" cy="820885"/>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smtClean="0"/>
              <a:t>Click to edit Master text styles</a:t>
            </a:r>
          </a:p>
        </p:txBody>
      </p:sp>
    </p:spTree>
    <p:extLst>
      <p:ext uri="{BB962C8B-B14F-4D97-AF65-F5344CB8AC3E}">
        <p14:creationId xmlns:p14="http://schemas.microsoft.com/office/powerpoint/2010/main" val="3859639083"/>
      </p:ext>
    </p:extLst>
  </p:cSld>
  <p:clrMapOvr>
    <a:masterClrMapping/>
  </p:clrMapOvr>
  <p:transition>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588158"/>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4817" y="310868"/>
            <a:ext cx="2242586" cy="6528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5442" y="310868"/>
            <a:ext cx="6573932" cy="6528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7848071"/>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33164" y="310868"/>
            <a:ext cx="8840805" cy="93260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5443" y="1476622"/>
            <a:ext cx="8971960" cy="5362469"/>
          </a:xfrm>
        </p:spPr>
        <p:txBody>
          <a:bodyPr/>
          <a:lstStyle/>
          <a:p>
            <a:pPr lvl="0"/>
            <a:endParaRPr lang="en-US" noProof="0" smtClean="0"/>
          </a:p>
        </p:txBody>
      </p:sp>
    </p:spTree>
    <p:extLst>
      <p:ext uri="{BB962C8B-B14F-4D97-AF65-F5344CB8AC3E}">
        <p14:creationId xmlns:p14="http://schemas.microsoft.com/office/powerpoint/2010/main" val="1309354040"/>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solidFill>
                  <a:schemeClr val="tx1"/>
                </a:soli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defRPr sz="6599" spc="-75"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1"/>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sz="1500"/>
            </a:lvl3pPr>
            <a:lvl4pPr marL="342854" indent="0">
              <a:buNone/>
              <a:defRPr sz="1350"/>
            </a:lvl4pPr>
            <a:lvl5pPr marL="514281" indent="0">
              <a:buNone/>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707063"/>
            <a:ext cx="9326563" cy="128746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1"/>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sz="1500"/>
            </a:lvl3pPr>
            <a:lvl4pPr marL="342854" indent="0">
              <a:buNone/>
              <a:defRPr sz="1350"/>
            </a:lvl4pPr>
            <a:lvl5pPr marL="514281" indent="0">
              <a:buNone/>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707063"/>
            <a:ext cx="9326563" cy="128746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5961" y="1214439"/>
            <a:ext cx="8914642" cy="17173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707063"/>
            <a:ext cx="9326563" cy="128746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717393"/>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707063"/>
            <a:ext cx="9326563"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9" y="6307518"/>
            <a:ext cx="2684960" cy="694944"/>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22" y="296898"/>
            <a:ext cx="8916415"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27" r:id="rId2"/>
    <p:sldLayoutId id="2147484185" r:id="rId3"/>
    <p:sldLayoutId id="2147484186" r:id="rId4"/>
    <p:sldLayoutId id="2147484101" r:id="rId5"/>
    <p:sldLayoutId id="2147484087" r:id="rId6"/>
    <p:sldLayoutId id="2147484098" r:id="rId7"/>
    <p:sldLayoutId id="2147484086" r:id="rId8"/>
    <p:sldLayoutId id="2147484107" r:id="rId9"/>
    <p:sldLayoutId id="2147484099" r:id="rId10"/>
    <p:sldLayoutId id="2147484100" r:id="rId11"/>
    <p:sldLayoutId id="2147484106" r:id="rId12"/>
    <p:sldLayoutId id="2147484092" r:id="rId13"/>
    <p:sldLayoutId id="2147484093" r:id="rId14"/>
    <p:sldLayoutId id="2147484187" r:id="rId15"/>
    <p:sldLayoutId id="2147484128" r:id="rId16"/>
    <p:sldLayoutId id="2147484188" r:id="rId17"/>
    <p:sldLayoutId id="2147484189" r:id="rId18"/>
    <p:sldLayoutId id="2147484096" r:id="rId19"/>
    <p:sldLayoutId id="2147484190" r:id="rId20"/>
    <p:sldLayoutId id="2147484191" r:id="rId21"/>
  </p:sldLayoutIdLst>
  <p:transition>
    <p:fade/>
  </p:transition>
  <p:timing>
    <p:tnLst>
      <p:par>
        <p:cTn id="1" dur="indefinite" restart="never" nodeType="tmRoot"/>
      </p:par>
    </p:tnLst>
  </p:timing>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30"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562" userDrawn="1">
          <p15:clr>
            <a:srgbClr val="A4A3A4"/>
          </p15:clr>
        </p15:guide>
        <p15:guide id="11" pos="994" userDrawn="1">
          <p15:clr>
            <a:srgbClr val="A4A3A4"/>
          </p15:clr>
        </p15:guide>
        <p15:guide id="12" pos="1426" userDrawn="1">
          <p15:clr>
            <a:srgbClr val="A4A3A4"/>
          </p15:clr>
        </p15:guide>
        <p15:guide id="13" pos="1858" userDrawn="1">
          <p15:clr>
            <a:srgbClr val="A4A3A4"/>
          </p15:clr>
        </p15:guide>
        <p15:guide id="14" pos="2290" userDrawn="1">
          <p15:clr>
            <a:srgbClr val="A4A3A4"/>
          </p15:clr>
        </p15:guide>
        <p15:guide id="15" pos="2722" userDrawn="1">
          <p15:clr>
            <a:srgbClr val="A4A3A4"/>
          </p15:clr>
        </p15:guide>
        <p15:guide id="16" pos="3153" userDrawn="1">
          <p15:clr>
            <a:srgbClr val="A4A3A4"/>
          </p15:clr>
        </p15:guide>
        <p15:guide id="17" pos="3585" userDrawn="1">
          <p15:clr>
            <a:srgbClr val="A4A3A4"/>
          </p15:clr>
        </p15:guide>
        <p15:guide id="18" pos="4017" userDrawn="1">
          <p15:clr>
            <a:srgbClr val="A4A3A4"/>
          </p15:clr>
        </p15:guide>
        <p15:guide id="19" pos="4449" userDrawn="1">
          <p15:clr>
            <a:srgbClr val="A4A3A4"/>
          </p15:clr>
        </p15:guide>
        <p15:guide id="20" pos="4881" userDrawn="1">
          <p15:clr>
            <a:srgbClr val="A4A3A4"/>
          </p15:clr>
        </p15:guide>
        <p15:guide id="21" pos="5313" userDrawn="1">
          <p15:clr>
            <a:srgbClr val="A4A3A4"/>
          </p15:clr>
        </p15:guide>
        <p15:guide id="22" pos="5745"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000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bwMode="auto">
          <a:xfrm>
            <a:off x="155443" y="1476622"/>
            <a:ext cx="8971960" cy="5362469"/>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755" name="Rectangle 3"/>
          <p:cNvSpPr>
            <a:spLocks noGrp="1" noChangeArrowheads="1"/>
          </p:cNvSpPr>
          <p:nvPr>
            <p:ph type="title"/>
          </p:nvPr>
        </p:nvSpPr>
        <p:spPr bwMode="auto">
          <a:xfrm>
            <a:off x="233164" y="310868"/>
            <a:ext cx="8840805" cy="932603"/>
          </a:xfrm>
          <a:prstGeom prst="rect">
            <a:avLst/>
          </a:prstGeom>
          <a:noFill/>
          <a:ln w="12700">
            <a:noFill/>
            <a:miter lim="800000"/>
            <a:headEnd/>
            <a:tailEnd/>
          </a:ln>
          <a:effectLst>
            <a:outerShdw blurRad="63500" dist="38099" dir="2700000" algn="ctr" rotWithShape="0">
              <a:srgbClr val="000000">
                <a:alpha val="74998"/>
              </a:srgbClr>
            </a:outerShdw>
          </a:effectLst>
        </p:spPr>
        <p:txBody>
          <a:bodyPr vert="horz" wrap="square" lIns="90487" tIns="44450" rIns="90487" bIns="4445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8881047"/>
      </p:ext>
    </p:extLst>
  </p:cSld>
  <p:clrMap bg1="dk2" tx1="lt1" bg2="dk1"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Lst>
  <p:transition>
    <p:wipe dir="d"/>
  </p:transition>
  <p:txStyles>
    <p:titleStyle>
      <a:lvl1pPr algn="ctr" rtl="0" eaLnBrk="0" fontAlgn="base" hangingPunct="0">
        <a:spcBef>
          <a:spcPct val="0"/>
        </a:spcBef>
        <a:spcAft>
          <a:spcPct val="0"/>
        </a:spcAft>
        <a:defRPr sz="4488">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5pPr>
      <a:lvl6pPr marL="466298" algn="ctr" rtl="0" eaLnBrk="0" fontAlgn="base" hangingPunct="0">
        <a:spcBef>
          <a:spcPct val="0"/>
        </a:spcBef>
        <a:spcAft>
          <a:spcPct val="0"/>
        </a:spcAft>
        <a:defRPr sz="4488">
          <a:solidFill>
            <a:schemeClr val="tx2"/>
          </a:solidFill>
          <a:latin typeface="Times" charset="0"/>
        </a:defRPr>
      </a:lvl6pPr>
      <a:lvl7pPr marL="932597" algn="ctr" rtl="0" eaLnBrk="0" fontAlgn="base" hangingPunct="0">
        <a:spcBef>
          <a:spcPct val="0"/>
        </a:spcBef>
        <a:spcAft>
          <a:spcPct val="0"/>
        </a:spcAft>
        <a:defRPr sz="4488">
          <a:solidFill>
            <a:schemeClr val="tx2"/>
          </a:solidFill>
          <a:latin typeface="Times" charset="0"/>
        </a:defRPr>
      </a:lvl7pPr>
      <a:lvl8pPr marL="1398895" algn="ctr" rtl="0" eaLnBrk="0" fontAlgn="base" hangingPunct="0">
        <a:spcBef>
          <a:spcPct val="0"/>
        </a:spcBef>
        <a:spcAft>
          <a:spcPct val="0"/>
        </a:spcAft>
        <a:defRPr sz="4488">
          <a:solidFill>
            <a:schemeClr val="tx2"/>
          </a:solidFill>
          <a:latin typeface="Times" charset="0"/>
        </a:defRPr>
      </a:lvl8pPr>
      <a:lvl9pPr marL="1865193" algn="ctr" rtl="0" eaLnBrk="0" fontAlgn="base" hangingPunct="0">
        <a:spcBef>
          <a:spcPct val="0"/>
        </a:spcBef>
        <a:spcAft>
          <a:spcPct val="0"/>
        </a:spcAft>
        <a:defRPr sz="4488">
          <a:solidFill>
            <a:schemeClr val="tx2"/>
          </a:solidFill>
          <a:latin typeface="Times" charset="0"/>
        </a:defRPr>
      </a:lvl9pPr>
    </p:titleStyle>
    <p:bodyStyle>
      <a:lvl1pPr marL="349724" indent="-349724" algn="l" rtl="0" eaLnBrk="0" fontAlgn="base" hangingPunct="0">
        <a:spcBef>
          <a:spcPct val="20000"/>
        </a:spcBef>
        <a:spcAft>
          <a:spcPct val="0"/>
        </a:spcAft>
        <a:buClr>
          <a:schemeClr val="tx2"/>
        </a:buClr>
        <a:buSzPct val="75000"/>
        <a:buFont typeface="Wingdings 2" charset="2"/>
        <a:buChar char=""/>
        <a:defRPr sz="3264">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757735" indent="-291436" algn="l" rtl="0" eaLnBrk="0" fontAlgn="base" hangingPunct="0">
        <a:spcBef>
          <a:spcPct val="20000"/>
        </a:spcBef>
        <a:spcAft>
          <a:spcPct val="0"/>
        </a:spcAft>
        <a:buClr>
          <a:srgbClr val="CCFFCC"/>
        </a:buClr>
        <a:buChar char="–"/>
        <a:defRPr sz="2856">
          <a:solidFill>
            <a:schemeClr val="tx1"/>
          </a:solidFill>
          <a:effectLst>
            <a:outerShdw blurRad="38100" dist="38100" dir="2700000" algn="tl">
              <a:srgbClr val="000000"/>
            </a:outerShdw>
          </a:effectLst>
          <a:latin typeface="+mn-lt"/>
          <a:ea typeface="ＭＳ Ｐゴシック" charset="-128"/>
        </a:defRPr>
      </a:lvl2pPr>
      <a:lvl3pPr marL="1165746" indent="-233149" algn="l" rtl="0" eaLnBrk="0" fontAlgn="base" hangingPunct="0">
        <a:spcBef>
          <a:spcPct val="20000"/>
        </a:spcBef>
        <a:spcAft>
          <a:spcPct val="0"/>
        </a:spcAft>
        <a:buClr>
          <a:srgbClr val="99FBA2"/>
        </a:buClr>
        <a:buSzPct val="65000"/>
        <a:buFont typeface="Wingdings 2" charset="2"/>
        <a:buChar char="Ç"/>
        <a:defRPr sz="2448">
          <a:solidFill>
            <a:schemeClr val="tx1"/>
          </a:solidFill>
          <a:effectLst>
            <a:outerShdw blurRad="38100" dist="38100" dir="2700000" algn="tl">
              <a:srgbClr val="000000"/>
            </a:outerShdw>
          </a:effectLst>
          <a:latin typeface="+mn-lt"/>
          <a:ea typeface="ＭＳ Ｐゴシック" charset="-128"/>
        </a:defRPr>
      </a:lvl3pPr>
      <a:lvl4pPr marL="1632044"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4pPr>
      <a:lvl5pPr marL="2098342"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5pPr>
      <a:lvl6pPr marL="2564641"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6pPr>
      <a:lvl7pPr marL="3030939"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7pPr>
      <a:lvl8pPr marL="3497237"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8pPr>
      <a:lvl9pPr marL="3963535" indent="-233149" algn="l" rtl="0" eaLnBrk="0" fontAlgn="base" hangingPunct="0">
        <a:spcBef>
          <a:spcPct val="20000"/>
        </a:spcBef>
        <a:spcAft>
          <a:spcPct val="0"/>
        </a:spcAft>
        <a:buClr>
          <a:schemeClr val="tx1"/>
        </a:buClr>
        <a:buSzPct val="100000"/>
        <a:buChar char="–"/>
        <a:defRPr sz="204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30.gif"/><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1690861" y="1725763"/>
            <a:ext cx="5944840" cy="1449976"/>
          </a:xfrm>
          <a:prstGeom prst="rect">
            <a:avLst/>
          </a:prstGeom>
        </p:spPr>
        <p:txBody>
          <a:bodyPr vert="horz" wrap="square" lIns="69928" tIns="69928" rIns="69928" bIns="69928" rtlCol="0" anchor="b" anchorCtr="0">
            <a:noAutofit/>
          </a:bodyPr>
          <a:lstStyle/>
          <a:p>
            <a:pPr lvl="0" rtl="0">
              <a:buNone/>
            </a:pPr>
            <a:r>
              <a:rPr lang="en" sz="4400" dirty="0">
                <a:solidFill>
                  <a:srgbClr val="1C4587"/>
                </a:solidFill>
              </a:rPr>
              <a:t>Do deep nets really </a:t>
            </a:r>
          </a:p>
          <a:p>
            <a:pPr>
              <a:buNone/>
            </a:pPr>
            <a:r>
              <a:rPr lang="en" sz="4400" dirty="0">
                <a:solidFill>
                  <a:srgbClr val="1C4587"/>
                </a:solidFill>
              </a:rPr>
              <a:t>need to be deep?</a:t>
            </a:r>
          </a:p>
        </p:txBody>
      </p:sp>
      <p:sp>
        <p:nvSpPr>
          <p:cNvPr id="24" name="Shape 24"/>
          <p:cNvSpPr txBox="1">
            <a:spLocks noGrp="1"/>
          </p:cNvSpPr>
          <p:nvPr>
            <p:ph type="subTitle" idx="1"/>
          </p:nvPr>
        </p:nvSpPr>
        <p:spPr>
          <a:xfrm>
            <a:off x="1690861" y="3770882"/>
            <a:ext cx="5944840" cy="1569660"/>
          </a:xfrm>
          <a:prstGeom prst="rect">
            <a:avLst/>
          </a:prstGeom>
        </p:spPr>
        <p:txBody>
          <a:bodyPr vert="horz" wrap="square" lIns="69928" tIns="69928" rIns="69928" bIns="69928" rtlCol="0" anchor="t" anchorCtr="0">
            <a:noAutofit/>
          </a:bodyPr>
          <a:lstStyle/>
          <a:p>
            <a:pPr lvl="0" rtl="0">
              <a:buNone/>
            </a:pPr>
            <a:r>
              <a:rPr lang="en" sz="2000" dirty="0"/>
              <a:t>Rich Caruana</a:t>
            </a:r>
          </a:p>
          <a:p>
            <a:pPr>
              <a:buNone/>
            </a:pPr>
            <a:r>
              <a:rPr lang="en" sz="2000" dirty="0"/>
              <a:t>Microsoft Research</a:t>
            </a:r>
          </a:p>
          <a:p>
            <a:pPr>
              <a:buNone/>
            </a:pPr>
            <a:endParaRPr lang="en" sz="2000" dirty="0"/>
          </a:p>
          <a:p>
            <a:pPr lvl="0"/>
            <a:r>
              <a:rPr lang="en" sz="2000" dirty="0"/>
              <a:t>Lei Jimmy Ba</a:t>
            </a:r>
          </a:p>
          <a:p>
            <a:pPr lvl="0"/>
            <a:r>
              <a:rPr lang="en" sz="2000" dirty="0"/>
              <a:t>MSR Intern, University of Toronto</a:t>
            </a:r>
          </a:p>
        </p:txBody>
      </p:sp>
      <p:sp>
        <p:nvSpPr>
          <p:cNvPr id="4" name="TextBox 3"/>
          <p:cNvSpPr txBox="1"/>
          <p:nvPr/>
        </p:nvSpPr>
        <p:spPr>
          <a:xfrm>
            <a:off x="319881" y="6000599"/>
            <a:ext cx="8763000" cy="849463"/>
          </a:xfrm>
          <a:prstGeom prst="rect">
            <a:avLst/>
          </a:prstGeom>
          <a:noFill/>
        </p:spPr>
        <p:txBody>
          <a:bodyPr wrap="square" lIns="182880" tIns="146304" rIns="182880" bIns="146304" rtlCol="0">
            <a:spAutoFit/>
          </a:bodyPr>
          <a:lstStyle/>
          <a:p>
            <a:r>
              <a:rPr lang="en-US" i="1" dirty="0" smtClean="0">
                <a:solidFill>
                  <a:srgbClr val="08247B"/>
                </a:solidFill>
                <a:latin typeface="+mj-lt"/>
              </a:rPr>
              <a:t>Thanks also to: Gregor Urban, Krzysztof Geras, Samira Kahou, Abdelrahman Mohamed, 	          	         Jinyu </a:t>
            </a:r>
            <a:r>
              <a:rPr lang="en-US" i="1" dirty="0">
                <a:solidFill>
                  <a:srgbClr val="08247B"/>
                </a:solidFill>
                <a:latin typeface="+mj-lt"/>
              </a:rPr>
              <a:t>Li, </a:t>
            </a:r>
            <a:r>
              <a:rPr lang="en-US" i="1" dirty="0" err="1">
                <a:solidFill>
                  <a:srgbClr val="08247B"/>
                </a:solidFill>
                <a:latin typeface="+mj-lt"/>
              </a:rPr>
              <a:t>Rui</a:t>
            </a:r>
            <a:r>
              <a:rPr lang="en-US" i="1" dirty="0">
                <a:solidFill>
                  <a:srgbClr val="08247B"/>
                </a:solidFill>
                <a:latin typeface="+mj-lt"/>
              </a:rPr>
              <a:t> Zhao, </a:t>
            </a:r>
            <a:r>
              <a:rPr lang="en-US" i="1" dirty="0" err="1">
                <a:solidFill>
                  <a:srgbClr val="08247B"/>
                </a:solidFill>
                <a:latin typeface="+mj-lt"/>
              </a:rPr>
              <a:t>Jui</a:t>
            </a:r>
            <a:r>
              <a:rPr lang="en-US" i="1" dirty="0">
                <a:solidFill>
                  <a:srgbClr val="08247B"/>
                </a:solidFill>
                <a:latin typeface="+mj-lt"/>
              </a:rPr>
              <a:t>-Ting Huang, and Yifan </a:t>
            </a:r>
            <a:r>
              <a:rPr lang="en-US" i="1" dirty="0" smtClean="0">
                <a:solidFill>
                  <a:srgbClr val="08247B"/>
                </a:solidFill>
                <a:latin typeface="+mj-lt"/>
              </a:rPr>
              <a:t>Gong</a:t>
            </a:r>
            <a:endParaRPr lang="en-US" dirty="0">
              <a:solidFill>
                <a:srgbClr val="08247B"/>
              </a:solidFill>
              <a:latin typeface="+mj-lt"/>
            </a:endParaRPr>
          </a:p>
        </p:txBody>
      </p:sp>
    </p:spTree>
    <p:extLst>
      <p:ext uri="{BB962C8B-B14F-4D97-AF65-F5344CB8AC3E}">
        <p14:creationId xmlns:p14="http://schemas.microsoft.com/office/powerpoint/2010/main" val="262639224"/>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a:t>W</a:t>
            </a:r>
            <a:r>
              <a:rPr lang="en" dirty="0" smtClean="0">
                <a:solidFill>
                  <a:srgbClr val="1C4587"/>
                </a:solidFill>
              </a:rPr>
              <a:t>hy </a:t>
            </a:r>
            <a:r>
              <a:rPr lang="en" dirty="0">
                <a:solidFill>
                  <a:srgbClr val="1C4587"/>
                </a:solidFill>
              </a:rPr>
              <a:t>does deep learning work?</a:t>
            </a:r>
          </a:p>
        </p:txBody>
      </p:sp>
      <p:sp>
        <p:nvSpPr>
          <p:cNvPr id="8" name="Shape 66"/>
          <p:cNvSpPr/>
          <p:nvPr/>
        </p:nvSpPr>
        <p:spPr>
          <a:xfrm>
            <a:off x="1408388" y="3557214"/>
            <a:ext cx="2277739" cy="2254067"/>
          </a:xfrm>
          <a:prstGeom prst="rect">
            <a:avLst/>
          </a:prstGeom>
          <a:blipFill>
            <a:blip r:embed="rId3"/>
            <a:stretch>
              <a:fillRect/>
            </a:stretch>
          </a:blipFill>
          <a:ln>
            <a:noFill/>
          </a:ln>
        </p:spPr>
      </p:sp>
    </p:spTree>
    <p:extLst>
      <p:ext uri="{BB962C8B-B14F-4D97-AF65-F5344CB8AC3E}">
        <p14:creationId xmlns:p14="http://schemas.microsoft.com/office/powerpoint/2010/main" val="2860018961"/>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144463"/>
            <a:ext cx="8840805" cy="990600"/>
          </a:xfrm>
        </p:spPr>
        <p:txBody>
          <a:bodyPr/>
          <a:lstStyle/>
          <a:p>
            <a:r>
              <a:rPr lang="en-US" sz="3600" dirty="0" smtClean="0"/>
              <a:t>A Brief History of Model Compression/Mimicry</a:t>
            </a:r>
            <a:endParaRPr lang="en-US" sz="3600" dirty="0"/>
          </a:p>
        </p:txBody>
      </p:sp>
      <p:sp>
        <p:nvSpPr>
          <p:cNvPr id="3" name="Content Placeholder 2"/>
          <p:cNvSpPr>
            <a:spLocks noGrp="1"/>
          </p:cNvSpPr>
          <p:nvPr>
            <p:ph idx="4294967295"/>
          </p:nvPr>
        </p:nvSpPr>
        <p:spPr>
          <a:xfrm>
            <a:off x="155443" y="1287462"/>
            <a:ext cx="8971960" cy="5551629"/>
          </a:xfrm>
          <a:prstGeom prst="rect">
            <a:avLst/>
          </a:prstGeom>
        </p:spPr>
        <p:txBody>
          <a:bodyPr/>
          <a:lstStyle/>
          <a:p>
            <a:r>
              <a:rPr lang="en-US" sz="2000" dirty="0"/>
              <a:t>TREPAN [Craven &amp; Shavlik, 1996]</a:t>
            </a:r>
          </a:p>
          <a:p>
            <a:pPr lvl="1"/>
            <a:r>
              <a:rPr lang="en-US" sz="1600" dirty="0"/>
              <a:t>Extract tree-structured representations from neural nets</a:t>
            </a:r>
          </a:p>
          <a:p>
            <a:r>
              <a:rPr lang="en-US" sz="2000" dirty="0"/>
              <a:t>CMM (Combine Multiple Models) [</a:t>
            </a:r>
            <a:r>
              <a:rPr lang="en-US" sz="2000" dirty="0" err="1"/>
              <a:t>Domingos</a:t>
            </a:r>
            <a:r>
              <a:rPr lang="en-US" sz="2000" dirty="0"/>
              <a:t>, 1997]</a:t>
            </a:r>
          </a:p>
          <a:p>
            <a:pPr lvl="1"/>
            <a:r>
              <a:rPr lang="en-US" sz="1600" dirty="0"/>
              <a:t>Improve accuracy of C4.5 rules without losing intelligibility</a:t>
            </a:r>
          </a:p>
          <a:p>
            <a:pPr lvl="1"/>
            <a:r>
              <a:rPr lang="en-US" sz="1600" dirty="0"/>
              <a:t>Train C4.5 to mimic ensemble of C4.5 rules</a:t>
            </a:r>
          </a:p>
          <a:p>
            <a:pPr lvl="1"/>
            <a:r>
              <a:rPr lang="en-US" sz="1600" dirty="0"/>
              <a:t>Method for generating extra data specific for C4.5 rules</a:t>
            </a:r>
          </a:p>
          <a:p>
            <a:r>
              <a:rPr lang="en-US" sz="2000" dirty="0"/>
              <a:t>Neural Nets </a:t>
            </a:r>
            <a:r>
              <a:rPr lang="en-US" sz="2000" dirty="0" err="1"/>
              <a:t>Approximator</a:t>
            </a:r>
            <a:r>
              <a:rPr lang="en-US" sz="2000" dirty="0"/>
              <a:t> [Zeng &amp; Martinez, 2000]</a:t>
            </a:r>
          </a:p>
          <a:p>
            <a:pPr lvl="1"/>
            <a:r>
              <a:rPr lang="en-US" sz="1600" dirty="0"/>
              <a:t>Trained neural net to </a:t>
            </a:r>
            <a:r>
              <a:rPr lang="en-US" sz="1600" dirty="0" smtClean="0"/>
              <a:t>mimic ensemble </a:t>
            </a:r>
            <a:r>
              <a:rPr lang="en-US" sz="1600" dirty="0"/>
              <a:t>of neural nets</a:t>
            </a:r>
          </a:p>
          <a:p>
            <a:r>
              <a:rPr lang="en-US" sz="2000" dirty="0"/>
              <a:t>Model Compression [</a:t>
            </a:r>
            <a:r>
              <a:rPr lang="en-US" sz="2000" dirty="0" err="1"/>
              <a:t>Bucia</a:t>
            </a:r>
            <a:r>
              <a:rPr lang="en-US" sz="2000" dirty="0"/>
              <a:t>, </a:t>
            </a:r>
            <a:r>
              <a:rPr lang="en-US" sz="2000" dirty="0" smtClean="0"/>
              <a:t>Caruana &amp; Niculescu</a:t>
            </a:r>
            <a:r>
              <a:rPr lang="en-US" sz="2000" dirty="0"/>
              <a:t>, 2005]</a:t>
            </a:r>
          </a:p>
          <a:p>
            <a:pPr lvl="1"/>
            <a:r>
              <a:rPr lang="en-US" sz="1600" dirty="0"/>
              <a:t>Trained small nets to mimic large heterogeneous ensembles</a:t>
            </a:r>
          </a:p>
          <a:p>
            <a:r>
              <a:rPr lang="en-US" sz="2000" dirty="0"/>
              <a:t>Do Deep Nets Really Need To Be Deep? [Ba &amp; Caruana, 2013/14]</a:t>
            </a:r>
          </a:p>
          <a:p>
            <a:pPr lvl="1"/>
            <a:r>
              <a:rPr lang="en-US" sz="1600" dirty="0"/>
              <a:t>Trained shallow nets to mimic deep nets</a:t>
            </a:r>
            <a:endParaRPr lang="en-US" sz="1636" dirty="0"/>
          </a:p>
          <a:p>
            <a:r>
              <a:rPr lang="en-US" sz="2000" dirty="0"/>
              <a:t>Model Distillation and Dark Knowledge [</a:t>
            </a:r>
            <a:r>
              <a:rPr lang="en-US" sz="2000" dirty="0" smtClean="0"/>
              <a:t>Hinton, </a:t>
            </a:r>
            <a:r>
              <a:rPr lang="en-US" sz="2000" dirty="0" err="1" smtClean="0"/>
              <a:t>Vinyals</a:t>
            </a:r>
            <a:r>
              <a:rPr lang="en-US" sz="2000" dirty="0" smtClean="0"/>
              <a:t> &amp; Dean, </a:t>
            </a:r>
            <a:r>
              <a:rPr lang="en-US" sz="2000" dirty="0"/>
              <a:t>2014/15]</a:t>
            </a:r>
          </a:p>
          <a:p>
            <a:pPr lvl="1"/>
            <a:r>
              <a:rPr lang="en-US" sz="1600" dirty="0"/>
              <a:t>Model compression with emphasis on importance of logits</a:t>
            </a:r>
          </a:p>
          <a:p>
            <a:r>
              <a:rPr lang="en-US" sz="2000" dirty="0" err="1" smtClean="0"/>
              <a:t>FitNets</a:t>
            </a:r>
            <a:r>
              <a:rPr lang="en-US" sz="2000" dirty="0"/>
              <a:t>: </a:t>
            </a:r>
            <a:r>
              <a:rPr lang="en-US" sz="2000" dirty="0" smtClean="0"/>
              <a:t>Hints for Thin Deep Nets [Ramiro, </a:t>
            </a:r>
            <a:r>
              <a:rPr lang="en-US" sz="2000" dirty="0" err="1" smtClean="0"/>
              <a:t>Ballas</a:t>
            </a:r>
            <a:r>
              <a:rPr lang="en-US" sz="2000" dirty="0" smtClean="0"/>
              <a:t>, Kahou, </a:t>
            </a:r>
            <a:r>
              <a:rPr lang="en-US" sz="2000" dirty="0" err="1" smtClean="0"/>
              <a:t>Chassang</a:t>
            </a:r>
            <a:r>
              <a:rPr lang="en-US" sz="2000" dirty="0" smtClean="0"/>
              <a:t>, </a:t>
            </a:r>
            <a:r>
              <a:rPr lang="en-US" sz="2000" dirty="0" err="1" smtClean="0"/>
              <a:t>Gatta</a:t>
            </a:r>
            <a:r>
              <a:rPr lang="en-US" sz="2000" dirty="0" smtClean="0"/>
              <a:t>, </a:t>
            </a:r>
            <a:r>
              <a:rPr lang="en-US" sz="2000" dirty="0" err="1" smtClean="0"/>
              <a:t>Y.Bengio</a:t>
            </a:r>
            <a:r>
              <a:rPr lang="en-US" sz="2000" dirty="0" smtClean="0"/>
              <a:t>, </a:t>
            </a:r>
            <a:r>
              <a:rPr lang="en-US" sz="2000" dirty="0"/>
              <a:t>2015]</a:t>
            </a:r>
          </a:p>
          <a:p>
            <a:pPr lvl="1"/>
            <a:r>
              <a:rPr lang="en-US" sz="1600" dirty="0" smtClean="0"/>
              <a:t>Training fast, very thin, very deep DNNs to be more accurate than teacher</a:t>
            </a:r>
            <a:endParaRPr lang="en-US" sz="1600" dirty="0"/>
          </a:p>
        </p:txBody>
      </p:sp>
    </p:spTree>
    <p:extLst>
      <p:ext uri="{BB962C8B-B14F-4D97-AF65-F5344CB8AC3E}">
        <p14:creationId xmlns:p14="http://schemas.microsoft.com/office/powerpoint/2010/main" val="3230501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144463"/>
            <a:ext cx="8840805" cy="990600"/>
          </a:xfrm>
        </p:spPr>
        <p:txBody>
          <a:bodyPr/>
          <a:lstStyle/>
          <a:p>
            <a:r>
              <a:rPr lang="en-US" sz="3200" dirty="0" smtClean="0"/>
              <a:t>Other Uses of Model Compression/Mimicry</a:t>
            </a:r>
            <a:endParaRPr lang="en-US" sz="3200" dirty="0"/>
          </a:p>
        </p:txBody>
      </p:sp>
      <p:sp>
        <p:nvSpPr>
          <p:cNvPr id="3" name="Content Placeholder 2"/>
          <p:cNvSpPr>
            <a:spLocks noGrp="1"/>
          </p:cNvSpPr>
          <p:nvPr>
            <p:ph idx="4294967295"/>
          </p:nvPr>
        </p:nvSpPr>
        <p:spPr>
          <a:xfrm>
            <a:off x="155443" y="1287462"/>
            <a:ext cx="8971960" cy="1003352"/>
          </a:xfrm>
          <a:prstGeom prst="rect">
            <a:avLst/>
          </a:prstGeom>
        </p:spPr>
        <p:txBody>
          <a:bodyPr/>
          <a:lstStyle/>
          <a:p>
            <a:r>
              <a:rPr lang="en-US" sz="2000" dirty="0"/>
              <a:t>TREPAN [Craven &amp; Shavlik, 1996</a:t>
            </a:r>
            <a:r>
              <a:rPr lang="en-US" sz="2000" dirty="0" smtClean="0"/>
              <a:t>]</a:t>
            </a:r>
            <a:endParaRPr lang="en-US" sz="800" dirty="0"/>
          </a:p>
          <a:p>
            <a:pPr lvl="1"/>
            <a:r>
              <a:rPr lang="en-US" sz="1600" dirty="0"/>
              <a:t>Extract tree-structured representations from neural </a:t>
            </a:r>
            <a:r>
              <a:rPr lang="en-US" sz="1600" dirty="0" smtClean="0"/>
              <a:t>nets</a:t>
            </a:r>
          </a:p>
          <a:p>
            <a:pPr lvl="1"/>
            <a:r>
              <a:rPr lang="en-US" sz="1600" dirty="0" smtClean="0"/>
              <a:t>Neural nets are difficult to understand, but trees that mimic them are not!</a:t>
            </a:r>
            <a:endParaRPr lang="en-US" sz="1600" dirty="0"/>
          </a:p>
        </p:txBody>
      </p:sp>
    </p:spTree>
    <p:extLst>
      <p:ext uri="{BB962C8B-B14F-4D97-AF65-F5344CB8AC3E}">
        <p14:creationId xmlns:p14="http://schemas.microsoft.com/office/powerpoint/2010/main" val="1872521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144463"/>
            <a:ext cx="8840805" cy="990600"/>
          </a:xfrm>
        </p:spPr>
        <p:txBody>
          <a:bodyPr/>
          <a:lstStyle/>
          <a:p>
            <a:r>
              <a:rPr lang="en-US" sz="3600" dirty="0" smtClean="0"/>
              <a:t>Other Uses of Model Compression/Mimicry</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91" y="1553667"/>
            <a:ext cx="7916380" cy="3543795"/>
          </a:xfrm>
          <a:prstGeom prst="rect">
            <a:avLst/>
          </a:prstGeom>
          <a:ln>
            <a:solidFill>
              <a:schemeClr val="accent1"/>
            </a:solidFill>
          </a:ln>
        </p:spPr>
      </p:pic>
    </p:spTree>
    <p:extLst>
      <p:ext uri="{BB962C8B-B14F-4D97-AF65-F5344CB8AC3E}">
        <p14:creationId xmlns:p14="http://schemas.microsoft.com/office/powerpoint/2010/main" val="1263351531"/>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144463"/>
            <a:ext cx="8840805" cy="990600"/>
          </a:xfrm>
        </p:spPr>
        <p:txBody>
          <a:bodyPr/>
          <a:lstStyle/>
          <a:p>
            <a:r>
              <a:rPr lang="en-US" sz="3600" dirty="0" smtClean="0"/>
              <a:t>Other Uses of Model Compression/Mimicry</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681" y="1314327"/>
            <a:ext cx="7217951" cy="3783135"/>
          </a:xfrm>
          <a:prstGeom prst="rect">
            <a:avLst/>
          </a:prstGeom>
          <a:ln>
            <a:solidFill>
              <a:schemeClr val="accent1"/>
            </a:solidFill>
          </a:ln>
        </p:spPr>
      </p:pic>
    </p:spTree>
    <p:extLst>
      <p:ext uri="{BB962C8B-B14F-4D97-AF65-F5344CB8AC3E}">
        <p14:creationId xmlns:p14="http://schemas.microsoft.com/office/powerpoint/2010/main" val="3063256421"/>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144463"/>
            <a:ext cx="8840805" cy="990600"/>
          </a:xfrm>
        </p:spPr>
        <p:txBody>
          <a:bodyPr/>
          <a:lstStyle/>
          <a:p>
            <a:r>
              <a:rPr lang="en-US" sz="3600" dirty="0" smtClean="0"/>
              <a:t>Other Uses of Model Compression/Mimicry</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281" y="1058862"/>
            <a:ext cx="7649877" cy="5562601"/>
          </a:xfrm>
          <a:prstGeom prst="rect">
            <a:avLst/>
          </a:prstGeom>
        </p:spPr>
      </p:pic>
    </p:spTree>
    <p:extLst>
      <p:ext uri="{BB962C8B-B14F-4D97-AF65-F5344CB8AC3E}">
        <p14:creationId xmlns:p14="http://schemas.microsoft.com/office/powerpoint/2010/main" val="271760937"/>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005681" y="525462"/>
            <a:ext cx="6804869"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Related Work</a:t>
            </a:r>
            <a:endParaRPr lang="en" dirty="0">
              <a:solidFill>
                <a:srgbClr val="1C4587"/>
              </a:solidFill>
            </a:endParaRPr>
          </a:p>
        </p:txBody>
      </p:sp>
      <p:sp>
        <p:nvSpPr>
          <p:cNvPr id="304" name="Shape 304"/>
          <p:cNvSpPr txBox="1">
            <a:spLocks noGrp="1"/>
          </p:cNvSpPr>
          <p:nvPr>
            <p:ph type="body" idx="1"/>
          </p:nvPr>
        </p:nvSpPr>
        <p:spPr>
          <a:xfrm>
            <a:off x="1005681" y="1602640"/>
            <a:ext cx="7543800" cy="3799622"/>
          </a:xfrm>
          <a:prstGeom prst="rect">
            <a:avLst/>
          </a:prstGeom>
        </p:spPr>
        <p:txBody>
          <a:bodyPr vert="horz" wrap="square" lIns="69928" tIns="69928" rIns="69928" bIns="69928" rtlCol="0" anchor="t" anchorCtr="0">
            <a:noAutofit/>
          </a:bodyPr>
          <a:lstStyle/>
          <a:p>
            <a:r>
              <a:rPr lang="en-US" sz="2000" dirty="0"/>
              <a:t>TREPAN [Craven and Shavlik, 1996]</a:t>
            </a:r>
          </a:p>
          <a:p>
            <a:pPr lvl="1"/>
            <a:r>
              <a:rPr lang="en-US" sz="1600" dirty="0"/>
              <a:t>Extract tree-structured representations from neural nets</a:t>
            </a:r>
          </a:p>
          <a:p>
            <a:r>
              <a:rPr lang="en-US" sz="2000" dirty="0"/>
              <a:t>Reduced-Set SVMs (prune support vectors) [Burges, 1996]</a:t>
            </a:r>
          </a:p>
          <a:p>
            <a:r>
              <a:rPr lang="en-US" sz="2000" dirty="0"/>
              <a:t>CMM (Combine Multiple Models) [</a:t>
            </a:r>
            <a:r>
              <a:rPr lang="en-US" sz="2000" dirty="0" err="1"/>
              <a:t>Domingos</a:t>
            </a:r>
            <a:r>
              <a:rPr lang="en-US" sz="2000" dirty="0"/>
              <a:t>, 1997]</a:t>
            </a:r>
          </a:p>
          <a:p>
            <a:pPr lvl="1"/>
            <a:r>
              <a:rPr lang="en-US" sz="1600" dirty="0"/>
              <a:t>Improve accuracy of C4.5 rules without losing intelligibility</a:t>
            </a:r>
          </a:p>
          <a:p>
            <a:pPr lvl="1"/>
            <a:r>
              <a:rPr lang="en-US" sz="1600" dirty="0"/>
              <a:t>Train C4.5 to mimic ensemble of C4.5 rules</a:t>
            </a:r>
          </a:p>
          <a:p>
            <a:pPr lvl="1"/>
            <a:r>
              <a:rPr lang="en-US" sz="1600" dirty="0"/>
              <a:t>Method for generating extra data specific for C4.5 rules</a:t>
            </a:r>
          </a:p>
          <a:p>
            <a:r>
              <a:rPr lang="en-US" sz="2000" dirty="0"/>
              <a:t>Neural Nets </a:t>
            </a:r>
            <a:r>
              <a:rPr lang="en-US" sz="2000" dirty="0" err="1"/>
              <a:t>Approximator</a:t>
            </a:r>
            <a:r>
              <a:rPr lang="en-US" sz="2000" dirty="0"/>
              <a:t> [Zeng and Martinez, 2000]</a:t>
            </a:r>
          </a:p>
          <a:p>
            <a:pPr lvl="1"/>
            <a:r>
              <a:rPr lang="en-US" sz="1600" dirty="0"/>
              <a:t>Trained neural net to model ensemble of neural nets</a:t>
            </a:r>
          </a:p>
          <a:p>
            <a:r>
              <a:rPr lang="en-US" sz="2000" dirty="0"/>
              <a:t>Pruning adaptive boosting [Margineantu and </a:t>
            </a:r>
            <a:r>
              <a:rPr lang="en-US" sz="2000" dirty="0" err="1"/>
              <a:t>Dietterich</a:t>
            </a:r>
            <a:r>
              <a:rPr lang="en-US" sz="2000" dirty="0"/>
              <a:t> 2000]</a:t>
            </a:r>
          </a:p>
          <a:p>
            <a:pPr lvl="1"/>
            <a:r>
              <a:rPr lang="en-US" dirty="0"/>
              <a:t>To compress ensemble, prune away some of the models</a:t>
            </a:r>
          </a:p>
          <a:p>
            <a:r>
              <a:rPr lang="en-US" sz="2000" dirty="0"/>
              <a:t>Image Recognition via Boosted Cascades [Viola, 2001]</a:t>
            </a:r>
          </a:p>
          <a:p>
            <a:r>
              <a:rPr lang="en-US" sz="1800" dirty="0"/>
              <a:t>DECORATE: Improve model diversity [Melville and Mooney</a:t>
            </a:r>
            <a:r>
              <a:rPr lang="en-US" sz="2000" dirty="0"/>
              <a:t>, 2003</a:t>
            </a:r>
            <a:r>
              <a:rPr lang="en-US" sz="2000" dirty="0" smtClean="0"/>
              <a:t>]</a:t>
            </a:r>
          </a:p>
          <a:p>
            <a:r>
              <a:rPr lang="en-US" sz="2000" dirty="0" smtClean="0"/>
              <a:t>Hinton’s recent work</a:t>
            </a:r>
            <a:endParaRPr lang="en-US" sz="2000" dirty="0"/>
          </a:p>
        </p:txBody>
      </p:sp>
    </p:spTree>
    <p:extLst>
      <p:ext uri="{BB962C8B-B14F-4D97-AF65-F5344CB8AC3E}">
        <p14:creationId xmlns:p14="http://schemas.microsoft.com/office/powerpoint/2010/main" val="1704772916"/>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10" name="Shape 310"/>
          <p:cNvSpPr txBox="1">
            <a:spLocks noGrp="1"/>
          </p:cNvSpPr>
          <p:nvPr>
            <p:ph type="body" idx="1"/>
          </p:nvPr>
        </p:nvSpPr>
        <p:spPr>
          <a:xfrm>
            <a:off x="1516013" y="1554328"/>
            <a:ext cx="6294537" cy="4127757"/>
          </a:xfrm>
          <a:prstGeom prst="rect">
            <a:avLst/>
          </a:prstGeom>
        </p:spPr>
        <p:txBody>
          <a:bodyPr vert="horz" wrap="square" lIns="69928" tIns="69928" rIns="69928" bIns="69928" rtlCol="0" anchor="t" anchorCtr="0">
            <a:noAutofit/>
          </a:bodyPr>
          <a:lstStyle/>
          <a:p>
            <a:pPr lvl="0" algn="ctr" rtl="0">
              <a:buNone/>
            </a:pPr>
            <a:r>
              <a:rPr lang="en" b="1" dirty="0"/>
              <a:t>
Special thanks to</a:t>
            </a:r>
            <a:r>
              <a:rPr lang="en" b="1" dirty="0" smtClean="0"/>
              <a:t>:</a:t>
            </a:r>
          </a:p>
          <a:p>
            <a:pPr lvl="0" algn="ctr" rtl="0">
              <a:buNone/>
            </a:pPr>
            <a:endParaRPr lang="en" b="1" dirty="0"/>
          </a:p>
          <a:p>
            <a:endParaRPr lang="en" dirty="0"/>
          </a:p>
          <a:p>
            <a:pPr lvl="0" algn="l" rtl="0">
              <a:buNone/>
            </a:pPr>
            <a:r>
              <a:rPr lang="en" dirty="0" smtClean="0"/>
              <a:t>Li Deng for help with TIMIT and CDNN</a:t>
            </a:r>
          </a:p>
          <a:p>
            <a:pPr lvl="0" algn="l" rtl="0">
              <a:buNone/>
            </a:pPr>
            <a:endParaRPr lang="en" dirty="0"/>
          </a:p>
          <a:p>
            <a:pPr lvl="0" algn="l" rtl="0">
              <a:buNone/>
            </a:pPr>
            <a:r>
              <a:rPr lang="en" dirty="0" smtClean="0"/>
              <a:t>John Platt, Chris </a:t>
            </a:r>
            <a:r>
              <a:rPr lang="en" dirty="0"/>
              <a:t>Burges, David Johnson </a:t>
            </a:r>
            <a:r>
              <a:rPr lang="en" dirty="0" smtClean="0"/>
              <a:t>for discussion</a:t>
            </a:r>
            <a:endParaRPr lang="en" dirty="0"/>
          </a:p>
          <a:p>
            <a:endParaRPr lang="en" dirty="0"/>
          </a:p>
          <a:p>
            <a:pPr algn="l">
              <a:buNone/>
            </a:pPr>
            <a:r>
              <a:rPr lang="en" dirty="0"/>
              <a:t>Mike Aultman, Ahmad Abdulkader, Ofer Dekel, Paul Koch </a:t>
            </a:r>
            <a:r>
              <a:rPr lang="en" dirty="0" smtClean="0"/>
              <a:t>for help with computational resources</a:t>
            </a:r>
          </a:p>
          <a:p>
            <a:pPr algn="l">
              <a:buNone/>
            </a:pPr>
            <a:endParaRPr lang="en" dirty="0"/>
          </a:p>
          <a:p>
            <a:pPr algn="l">
              <a:buNone/>
            </a:pPr>
            <a:r>
              <a:rPr lang="en" dirty="0" smtClean="0"/>
              <a:t>Samira Kahou intern working to improve CIFAR-10 results</a:t>
            </a:r>
            <a:endParaRPr lang="en" dirty="0"/>
          </a:p>
        </p:txBody>
      </p:sp>
    </p:spTree>
    <p:extLst>
      <p:ext uri="{BB962C8B-B14F-4D97-AF65-F5344CB8AC3E}">
        <p14:creationId xmlns:p14="http://schemas.microsoft.com/office/powerpoint/2010/main" val="4169923618"/>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28" y="280104"/>
            <a:ext cx="8393907" cy="854958"/>
          </a:xfrm>
        </p:spPr>
        <p:txBody>
          <a:bodyPr/>
          <a:lstStyle/>
          <a:p>
            <a:r>
              <a:rPr lang="en-US" dirty="0" smtClean="0"/>
              <a:t>Summary</a:t>
            </a:r>
            <a:endParaRPr lang="en-US" dirty="0"/>
          </a:p>
        </p:txBody>
      </p:sp>
      <p:sp>
        <p:nvSpPr>
          <p:cNvPr id="3" name="Text Placeholder 2"/>
          <p:cNvSpPr>
            <a:spLocks noGrp="1"/>
          </p:cNvSpPr>
          <p:nvPr>
            <p:ph type="body" idx="1"/>
          </p:nvPr>
        </p:nvSpPr>
        <p:spPr>
          <a:xfrm>
            <a:off x="466328" y="1439863"/>
            <a:ext cx="8393907" cy="3122428"/>
          </a:xfrm>
        </p:spPr>
        <p:txBody>
          <a:bodyPr/>
          <a:lstStyle/>
          <a:p>
            <a:r>
              <a:rPr lang="en-US" b="1" dirty="0" smtClean="0"/>
              <a:t>Deep learning is magic in some domains</a:t>
            </a:r>
          </a:p>
          <a:p>
            <a:endParaRPr lang="en-US" b="1" dirty="0" smtClean="0"/>
          </a:p>
          <a:p>
            <a:r>
              <a:rPr lang="en-US" b="1" dirty="0" smtClean="0"/>
              <a:t>Currently, models need to be deep to learn high-accuracy models</a:t>
            </a:r>
          </a:p>
          <a:p>
            <a:r>
              <a:rPr lang="en-US" b="1" dirty="0" smtClean="0"/>
              <a:t>But functions learned by deep models often can be compressed into smaller (and sometimes shallower) neural nets</a:t>
            </a:r>
          </a:p>
          <a:p>
            <a:pPr marL="0" indent="0">
              <a:buNone/>
            </a:pPr>
            <a:endParaRPr lang="en-US" dirty="0"/>
          </a:p>
          <a:p>
            <a:r>
              <a:rPr lang="en-US" b="1" dirty="0" smtClean="0"/>
              <a:t>Dream LARGE: don’t be afraid of large models because we can often make them smaller and faster for run-time</a:t>
            </a:r>
          </a:p>
          <a:p>
            <a:endParaRPr lang="en-US" b="1" dirty="0"/>
          </a:p>
          <a:p>
            <a:r>
              <a:rPr lang="en-US" b="1" dirty="0" smtClean="0"/>
              <a:t>We still don’t really know why deep learning works…</a:t>
            </a:r>
          </a:p>
        </p:txBody>
      </p:sp>
    </p:spTree>
    <p:extLst>
      <p:ext uri="{BB962C8B-B14F-4D97-AF65-F5344CB8AC3E}">
        <p14:creationId xmlns:p14="http://schemas.microsoft.com/office/powerpoint/2010/main" val="408300412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702669" y="2068634"/>
            <a:ext cx="2098179" cy="874241"/>
          </a:xfrm>
          <a:prstGeom prst="rect">
            <a:avLst/>
          </a:prstGeom>
        </p:spPr>
        <p:txBody>
          <a:bodyPr vert="horz" wrap="square" lIns="69928" tIns="69928" rIns="69928" bIns="69928" rtlCol="0" anchor="b" anchorCtr="0">
            <a:noAutofit/>
          </a:bodyPr>
          <a:lstStyle/>
          <a:p>
            <a:pPr>
              <a:buNone/>
            </a:pPr>
            <a:r>
              <a:rPr lang="en" sz="3366" dirty="0"/>
              <a:t>Thanks!</a:t>
            </a:r>
          </a:p>
        </p:txBody>
      </p:sp>
    </p:spTree>
    <p:extLst>
      <p:ext uri="{BB962C8B-B14F-4D97-AF65-F5344CB8AC3E}">
        <p14:creationId xmlns:p14="http://schemas.microsoft.com/office/powerpoint/2010/main" val="257110537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Why </a:t>
            </a:r>
            <a:r>
              <a:rPr lang="en" dirty="0">
                <a:solidFill>
                  <a:srgbClr val="1C4587"/>
                </a:solidFill>
              </a:rPr>
              <a:t>does deep learning work?</a:t>
            </a:r>
          </a:p>
        </p:txBody>
      </p:sp>
      <p:sp>
        <p:nvSpPr>
          <p:cNvPr id="65" name="Shape 65"/>
          <p:cNvSpPr txBox="1">
            <a:spLocks noGrp="1"/>
          </p:cNvSpPr>
          <p:nvPr>
            <p:ph type="body" idx="1"/>
          </p:nvPr>
        </p:nvSpPr>
        <p:spPr>
          <a:xfrm>
            <a:off x="1120282" y="1882463"/>
            <a:ext cx="6294537" cy="1691604"/>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smtClean="0"/>
              <a:t>Deep provides exponential increase in representational power without adding too many</a:t>
            </a:r>
            <a:r>
              <a:rPr lang="en" dirty="0"/>
              <a:t> </a:t>
            </a:r>
            <a:r>
              <a:rPr lang="en" dirty="0" smtClean="0"/>
              <a:t>parameters?</a:t>
            </a:r>
            <a:endParaRPr lang="en" dirty="0"/>
          </a:p>
        </p:txBody>
      </p:sp>
      <p:sp>
        <p:nvSpPr>
          <p:cNvPr id="8" name="Shape 66"/>
          <p:cNvSpPr/>
          <p:nvPr/>
        </p:nvSpPr>
        <p:spPr>
          <a:xfrm>
            <a:off x="1408388" y="3557214"/>
            <a:ext cx="2277739" cy="2254067"/>
          </a:xfrm>
          <a:prstGeom prst="rect">
            <a:avLst/>
          </a:prstGeom>
          <a:blipFill>
            <a:blip r:embed="rId3"/>
            <a:stretch>
              <a:fillRect/>
            </a:stretch>
          </a:blipFill>
          <a:ln>
            <a:noFill/>
          </a:ln>
        </p:spPr>
      </p:sp>
    </p:spTree>
    <p:extLst>
      <p:ext uri="{BB962C8B-B14F-4D97-AF65-F5344CB8AC3E}">
        <p14:creationId xmlns:p14="http://schemas.microsoft.com/office/powerpoint/2010/main" val="4051872688"/>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Why </a:t>
            </a:r>
            <a:r>
              <a:rPr lang="en" dirty="0">
                <a:solidFill>
                  <a:srgbClr val="1C4587"/>
                </a:solidFill>
              </a:rPr>
              <a:t>does deep learning work?</a:t>
            </a:r>
          </a:p>
        </p:txBody>
      </p:sp>
      <p:sp>
        <p:nvSpPr>
          <p:cNvPr id="65" name="Shape 65"/>
          <p:cNvSpPr txBox="1">
            <a:spLocks noGrp="1"/>
          </p:cNvSpPr>
          <p:nvPr>
            <p:ph type="body" idx="1"/>
          </p:nvPr>
        </p:nvSpPr>
        <p:spPr>
          <a:xfrm>
            <a:off x="1120282" y="1882463"/>
            <a:ext cx="6294537" cy="1691604"/>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smtClean="0"/>
              <a:t>Deep provides exponential increase in representational power without adding too many</a:t>
            </a:r>
            <a:r>
              <a:rPr lang="en" dirty="0"/>
              <a:t> </a:t>
            </a:r>
            <a:r>
              <a:rPr lang="en" dirty="0" smtClean="0"/>
              <a:t>parameters?</a:t>
            </a:r>
            <a:endParaRPr lang="en" dirty="0"/>
          </a:p>
          <a:p>
            <a:pPr marL="349677" indent="-320537">
              <a:buClr>
                <a:schemeClr val="dk1"/>
              </a:buClr>
              <a:buSzPct val="208333"/>
              <a:buFont typeface="Arial"/>
              <a:buChar char="•"/>
            </a:pPr>
            <a:r>
              <a:rPr lang="en" dirty="0" smtClean="0"/>
              <a:t>Learning hierarchy of features is important?</a:t>
            </a:r>
          </a:p>
        </p:txBody>
      </p:sp>
      <p:sp>
        <p:nvSpPr>
          <p:cNvPr id="8" name="Shape 66"/>
          <p:cNvSpPr/>
          <p:nvPr/>
        </p:nvSpPr>
        <p:spPr>
          <a:xfrm>
            <a:off x="1408388" y="3557214"/>
            <a:ext cx="2277739" cy="2254067"/>
          </a:xfrm>
          <a:prstGeom prst="rect">
            <a:avLst/>
          </a:prstGeom>
          <a:blipFill>
            <a:blip r:embed="rId3"/>
            <a:stretch>
              <a:fillRect/>
            </a:stretch>
          </a:blipFill>
          <a:ln>
            <a:noFill/>
          </a:ln>
        </p:spPr>
      </p:sp>
      <p:sp>
        <p:nvSpPr>
          <p:cNvPr id="6" name="Shape 67"/>
          <p:cNvSpPr/>
          <p:nvPr/>
        </p:nvSpPr>
        <p:spPr>
          <a:xfrm>
            <a:off x="6289819" y="2285780"/>
            <a:ext cx="1267650" cy="3489680"/>
          </a:xfrm>
          <a:prstGeom prst="rect">
            <a:avLst/>
          </a:prstGeom>
          <a:blipFill>
            <a:blip r:embed="rId4"/>
            <a:stretch>
              <a:fillRect/>
            </a:stretch>
          </a:blipFill>
          <a:ln>
            <a:noFill/>
          </a:ln>
        </p:spPr>
      </p:sp>
    </p:spTree>
    <p:extLst>
      <p:ext uri="{BB962C8B-B14F-4D97-AF65-F5344CB8AC3E}">
        <p14:creationId xmlns:p14="http://schemas.microsoft.com/office/powerpoint/2010/main" val="334635632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Why </a:t>
            </a:r>
            <a:r>
              <a:rPr lang="en" dirty="0">
                <a:solidFill>
                  <a:srgbClr val="1C4587"/>
                </a:solidFill>
              </a:rPr>
              <a:t>does deep learning work?</a:t>
            </a:r>
          </a:p>
        </p:txBody>
      </p:sp>
      <p:sp>
        <p:nvSpPr>
          <p:cNvPr id="65" name="Shape 65"/>
          <p:cNvSpPr txBox="1">
            <a:spLocks noGrp="1"/>
          </p:cNvSpPr>
          <p:nvPr>
            <p:ph type="body" idx="1"/>
          </p:nvPr>
        </p:nvSpPr>
        <p:spPr>
          <a:xfrm>
            <a:off x="1120282" y="1882463"/>
            <a:ext cx="6294537" cy="1691604"/>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smtClean="0"/>
              <a:t>Deep provides exponential increase in representational power without adding too many</a:t>
            </a:r>
            <a:r>
              <a:rPr lang="en" dirty="0"/>
              <a:t> </a:t>
            </a:r>
            <a:r>
              <a:rPr lang="en" dirty="0" smtClean="0"/>
              <a:t>parameters?</a:t>
            </a:r>
            <a:endParaRPr lang="en" dirty="0"/>
          </a:p>
          <a:p>
            <a:pPr marL="349677" indent="-320537">
              <a:buClr>
                <a:schemeClr val="dk1"/>
              </a:buClr>
              <a:buSzPct val="208333"/>
              <a:buFont typeface="Arial"/>
              <a:buChar char="•"/>
            </a:pPr>
            <a:r>
              <a:rPr lang="en" dirty="0" smtClean="0"/>
              <a:t>Learning hierarchy of features is important?</a:t>
            </a:r>
          </a:p>
          <a:p>
            <a:pPr marL="349677" indent="-320537">
              <a:buClr>
                <a:schemeClr val="dk1"/>
              </a:buClr>
              <a:buSzPct val="208333"/>
              <a:buFont typeface="Arial"/>
              <a:buChar char="•"/>
            </a:pPr>
            <a:r>
              <a:rPr lang="en" dirty="0" smtClean="0"/>
              <a:t>Deep nets work better with current training algorithms, initialization/pre-training, and regularization procedures</a:t>
            </a:r>
          </a:p>
        </p:txBody>
      </p:sp>
      <p:sp>
        <p:nvSpPr>
          <p:cNvPr id="8" name="Shape 66"/>
          <p:cNvSpPr/>
          <p:nvPr/>
        </p:nvSpPr>
        <p:spPr>
          <a:xfrm>
            <a:off x="1408388" y="3557214"/>
            <a:ext cx="2277739" cy="2254067"/>
          </a:xfrm>
          <a:prstGeom prst="rect">
            <a:avLst/>
          </a:prstGeom>
          <a:blipFill>
            <a:blip r:embed="rId3"/>
            <a:stretch>
              <a:fillRect/>
            </a:stretch>
          </a:blipFill>
          <a:ln>
            <a:noFill/>
          </a:ln>
        </p:spPr>
      </p:sp>
    </p:spTree>
    <p:extLst>
      <p:ext uri="{BB962C8B-B14F-4D97-AF65-F5344CB8AC3E}">
        <p14:creationId xmlns:p14="http://schemas.microsoft.com/office/powerpoint/2010/main" val="1155330405"/>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a:solidFill>
                  <a:srgbClr val="1C4587"/>
                </a:solidFill>
              </a:rPr>
              <a:t>Why does deep learning work?</a:t>
            </a:r>
          </a:p>
        </p:txBody>
      </p:sp>
      <p:sp>
        <p:nvSpPr>
          <p:cNvPr id="65" name="Shape 65"/>
          <p:cNvSpPr txBox="1">
            <a:spLocks noGrp="1"/>
          </p:cNvSpPr>
          <p:nvPr>
            <p:ph type="body" idx="1"/>
          </p:nvPr>
        </p:nvSpPr>
        <p:spPr>
          <a:xfrm>
            <a:off x="1120282" y="1882463"/>
            <a:ext cx="6294537" cy="1691604"/>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smtClean="0"/>
              <a:t>Deep provides exponential increase in representational power without adding too many</a:t>
            </a:r>
            <a:r>
              <a:rPr lang="en" dirty="0"/>
              <a:t> </a:t>
            </a:r>
            <a:r>
              <a:rPr lang="en" dirty="0" smtClean="0"/>
              <a:t>parameters?</a:t>
            </a:r>
            <a:endParaRPr lang="en" dirty="0"/>
          </a:p>
          <a:p>
            <a:pPr marL="349677" indent="-320537">
              <a:buClr>
                <a:schemeClr val="dk1"/>
              </a:buClr>
              <a:buSzPct val="208333"/>
              <a:buFont typeface="Arial"/>
              <a:buChar char="•"/>
            </a:pPr>
            <a:r>
              <a:rPr lang="en" dirty="0" smtClean="0"/>
              <a:t>Learning hierarchy of features is important?</a:t>
            </a:r>
          </a:p>
          <a:p>
            <a:pPr marL="349677" indent="-320537">
              <a:buClr>
                <a:schemeClr val="dk1"/>
              </a:buClr>
              <a:buSzPct val="208333"/>
              <a:buFont typeface="Arial"/>
              <a:buChar char="•"/>
            </a:pPr>
            <a:r>
              <a:rPr lang="en" dirty="0" smtClean="0"/>
              <a:t>Deep nets work better with current training algorithms, initialization/pre-training, and regularization procedures</a:t>
            </a:r>
          </a:p>
        </p:txBody>
      </p:sp>
      <p:sp>
        <p:nvSpPr>
          <p:cNvPr id="7" name="Shape 65"/>
          <p:cNvSpPr txBox="1">
            <a:spLocks/>
          </p:cNvSpPr>
          <p:nvPr/>
        </p:nvSpPr>
        <p:spPr>
          <a:xfrm>
            <a:off x="3832190" y="3861273"/>
            <a:ext cx="2609382" cy="808232"/>
          </a:xfrm>
          <a:prstGeom prst="rect">
            <a:avLst/>
          </a:prstGeom>
        </p:spPr>
        <p:txBody>
          <a:bodyPr lIns="69928" tIns="69928" rIns="69928" bIns="69928" anchor="t" anchorCtr="0">
            <a:noAutofit/>
          </a:bodyPr>
          <a:lstStyle>
            <a:defPPr marR="0" algn="l" rtl="0">
              <a:lnSpc>
                <a:spcPct val="100000"/>
              </a:lnSpc>
              <a:spcBef>
                <a:spcPts val="0"/>
              </a:spcBef>
              <a:spcAft>
                <a:spcPts val="0"/>
              </a:spcAft>
            </a:defPPr>
            <a:lvl1pPr marL="342900" marR="0" indent="-152400" algn="l" rtl="0">
              <a:lnSpc>
                <a:spcPct val="100000"/>
              </a:lnSpc>
              <a:spcBef>
                <a:spcPts val="60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1pPr>
            <a:lvl2pPr marL="742950" marR="0" indent="457200" algn="l" rtl="0">
              <a:lnSpc>
                <a:spcPct val="100000"/>
              </a:lnSpc>
              <a:spcBef>
                <a:spcPts val="48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L="1143000" marR="0" indent="914400" algn="l" rtl="0">
              <a:lnSpc>
                <a:spcPct val="100000"/>
              </a:lnSpc>
              <a:spcBef>
                <a:spcPts val="48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L="1600200" marR="0" indent="13716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L="20574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L="25146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L="29718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L="34290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L="38862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349677" indent="-320537">
              <a:buSzPct val="208333"/>
              <a:buFont typeface="Arial"/>
              <a:buChar char="•"/>
            </a:pPr>
            <a:r>
              <a:rPr lang="en" sz="1836" dirty="0"/>
              <a:t>All of the above?</a:t>
            </a:r>
          </a:p>
        </p:txBody>
      </p:sp>
      <p:sp>
        <p:nvSpPr>
          <p:cNvPr id="8" name="Shape 66"/>
          <p:cNvSpPr/>
          <p:nvPr/>
        </p:nvSpPr>
        <p:spPr>
          <a:xfrm>
            <a:off x="1408388" y="3557214"/>
            <a:ext cx="2277739" cy="2254067"/>
          </a:xfrm>
          <a:prstGeom prst="rect">
            <a:avLst/>
          </a:prstGeom>
          <a:blipFill>
            <a:blip r:embed="rId3"/>
            <a:stretch>
              <a:fillRect/>
            </a:stretch>
          </a:blipFill>
          <a:ln>
            <a:noFill/>
          </a:ln>
        </p:spPr>
      </p:sp>
    </p:spTree>
    <p:extLst>
      <p:ext uri="{BB962C8B-B14F-4D97-AF65-F5344CB8AC3E}">
        <p14:creationId xmlns:p14="http://schemas.microsoft.com/office/powerpoint/2010/main" val="589052177"/>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a:solidFill>
                  <a:srgbClr val="1C4587"/>
                </a:solidFill>
              </a:rPr>
              <a:t>Why does deep learning work?</a:t>
            </a:r>
          </a:p>
        </p:txBody>
      </p:sp>
      <p:sp>
        <p:nvSpPr>
          <p:cNvPr id="65" name="Shape 65"/>
          <p:cNvSpPr txBox="1">
            <a:spLocks noGrp="1"/>
          </p:cNvSpPr>
          <p:nvPr>
            <p:ph type="body" idx="1"/>
          </p:nvPr>
        </p:nvSpPr>
        <p:spPr>
          <a:xfrm>
            <a:off x="1120282" y="1882463"/>
            <a:ext cx="6294537" cy="1691604"/>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smtClean="0"/>
              <a:t>Deep provides exponential increase in representational power without adding too many</a:t>
            </a:r>
            <a:r>
              <a:rPr lang="en" dirty="0"/>
              <a:t> </a:t>
            </a:r>
            <a:r>
              <a:rPr lang="en" dirty="0" smtClean="0"/>
              <a:t>parameters?</a:t>
            </a:r>
            <a:endParaRPr lang="en" dirty="0"/>
          </a:p>
          <a:p>
            <a:pPr marL="349677" indent="-320537">
              <a:buClr>
                <a:schemeClr val="dk1"/>
              </a:buClr>
              <a:buSzPct val="208333"/>
              <a:buFont typeface="Arial"/>
              <a:buChar char="•"/>
            </a:pPr>
            <a:r>
              <a:rPr lang="en" dirty="0" smtClean="0"/>
              <a:t>Learning hierarchy of features is important?</a:t>
            </a:r>
          </a:p>
          <a:p>
            <a:pPr marL="349677" indent="-320537">
              <a:buClr>
                <a:schemeClr val="dk1"/>
              </a:buClr>
              <a:buSzPct val="208333"/>
              <a:buFont typeface="Arial"/>
              <a:buChar char="•"/>
            </a:pPr>
            <a:r>
              <a:rPr lang="en" dirty="0" smtClean="0"/>
              <a:t>Deep nets work better with current training algorithms, initialization/pre-training, and regularization procedures</a:t>
            </a:r>
          </a:p>
        </p:txBody>
      </p:sp>
      <p:sp>
        <p:nvSpPr>
          <p:cNvPr id="7" name="Shape 65"/>
          <p:cNvSpPr txBox="1">
            <a:spLocks/>
          </p:cNvSpPr>
          <p:nvPr/>
        </p:nvSpPr>
        <p:spPr>
          <a:xfrm>
            <a:off x="3832190" y="3861273"/>
            <a:ext cx="2609382" cy="808232"/>
          </a:xfrm>
          <a:prstGeom prst="rect">
            <a:avLst/>
          </a:prstGeom>
        </p:spPr>
        <p:txBody>
          <a:bodyPr lIns="69928" tIns="69928" rIns="69928" bIns="69928" anchor="t" anchorCtr="0">
            <a:noAutofit/>
          </a:bodyPr>
          <a:lstStyle>
            <a:defPPr marR="0" algn="l" rtl="0">
              <a:lnSpc>
                <a:spcPct val="100000"/>
              </a:lnSpc>
              <a:spcBef>
                <a:spcPts val="0"/>
              </a:spcBef>
              <a:spcAft>
                <a:spcPts val="0"/>
              </a:spcAft>
            </a:defPPr>
            <a:lvl1pPr marL="342900" marR="0" indent="-152400" algn="l" rtl="0">
              <a:lnSpc>
                <a:spcPct val="100000"/>
              </a:lnSpc>
              <a:spcBef>
                <a:spcPts val="60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1pPr>
            <a:lvl2pPr marL="742950" marR="0" indent="457200" algn="l" rtl="0">
              <a:lnSpc>
                <a:spcPct val="100000"/>
              </a:lnSpc>
              <a:spcBef>
                <a:spcPts val="48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L="1143000" marR="0" indent="914400" algn="l" rtl="0">
              <a:lnSpc>
                <a:spcPct val="100000"/>
              </a:lnSpc>
              <a:spcBef>
                <a:spcPts val="48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L="1600200" marR="0" indent="13716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L="20574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L="25146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L="29718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L="34290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L="3886200" marR="0" indent="-114300" algn="l" rtl="0">
              <a:lnSpc>
                <a:spcPct val="100000"/>
              </a:lnSpc>
              <a:spcBef>
                <a:spcPts val="36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marL="349677" indent="-320537">
              <a:buSzPct val="208333"/>
              <a:buFont typeface="Arial"/>
              <a:buChar char="•"/>
            </a:pPr>
            <a:r>
              <a:rPr lang="en" sz="1836" dirty="0"/>
              <a:t>All of the above?</a:t>
            </a:r>
          </a:p>
          <a:p>
            <a:pPr marL="349677" indent="-320537">
              <a:buSzPct val="208333"/>
              <a:buFont typeface="Arial"/>
              <a:buChar char="•"/>
            </a:pPr>
            <a:r>
              <a:rPr lang="en" sz="1836" dirty="0"/>
              <a:t>None of the above?</a:t>
            </a:r>
          </a:p>
        </p:txBody>
      </p:sp>
      <p:sp>
        <p:nvSpPr>
          <p:cNvPr id="8" name="Shape 66"/>
          <p:cNvSpPr/>
          <p:nvPr/>
        </p:nvSpPr>
        <p:spPr>
          <a:xfrm>
            <a:off x="1408388" y="3557214"/>
            <a:ext cx="2277739" cy="2254067"/>
          </a:xfrm>
          <a:prstGeom prst="rect">
            <a:avLst/>
          </a:prstGeom>
          <a:blipFill>
            <a:blip r:embed="rId3"/>
            <a:stretch>
              <a:fillRect/>
            </a:stretch>
          </a:blipFill>
          <a:ln>
            <a:noFill/>
          </a:ln>
        </p:spPr>
      </p:sp>
    </p:spTree>
    <p:extLst>
      <p:ext uri="{BB962C8B-B14F-4D97-AF65-F5344CB8AC3E}">
        <p14:creationId xmlns:p14="http://schemas.microsoft.com/office/powerpoint/2010/main" val="241955151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081" y="677862"/>
            <a:ext cx="8393907" cy="1165754"/>
          </a:xfrm>
        </p:spPr>
        <p:txBody>
          <a:bodyPr/>
          <a:lstStyle/>
          <a:p>
            <a:r>
              <a:rPr lang="en-US" dirty="0" smtClean="0"/>
              <a:t>Goal of this work:</a:t>
            </a:r>
            <a:endParaRPr lang="en-US" dirty="0"/>
          </a:p>
        </p:txBody>
      </p:sp>
      <p:sp>
        <p:nvSpPr>
          <p:cNvPr id="3" name="Text Placeholder 2"/>
          <p:cNvSpPr>
            <a:spLocks noGrp="1"/>
          </p:cNvSpPr>
          <p:nvPr>
            <p:ph type="body" idx="1"/>
          </p:nvPr>
        </p:nvSpPr>
        <p:spPr>
          <a:xfrm>
            <a:off x="1158081" y="2029815"/>
            <a:ext cx="8393907" cy="1371051"/>
          </a:xfrm>
        </p:spPr>
        <p:txBody>
          <a:bodyPr/>
          <a:lstStyle/>
          <a:p>
            <a:pPr>
              <a:buSzPct val="175000"/>
            </a:pPr>
            <a:endParaRPr lang="en-US" dirty="0" smtClean="0"/>
          </a:p>
          <a:p>
            <a:pPr>
              <a:buSzPct val="175000"/>
            </a:pPr>
            <a:r>
              <a:rPr lang="en-US" dirty="0" smtClean="0"/>
              <a:t>Try to find answers to why deep learning works so well</a:t>
            </a:r>
          </a:p>
          <a:p>
            <a:pPr>
              <a:buSzPct val="175000"/>
            </a:pPr>
            <a:r>
              <a:rPr lang="en-US" dirty="0" smtClean="0"/>
              <a:t>Don’t have all of the answers yet…</a:t>
            </a:r>
          </a:p>
          <a:p>
            <a:pPr>
              <a:buSzPct val="175000"/>
            </a:pPr>
            <a:r>
              <a:rPr lang="en-US" dirty="0" smtClean="0"/>
              <a:t>…but we have some very interesting results…</a:t>
            </a:r>
            <a:endParaRPr lang="en-US" dirty="0"/>
          </a:p>
        </p:txBody>
      </p:sp>
    </p:spTree>
    <p:extLst>
      <p:ext uri="{BB962C8B-B14F-4D97-AF65-F5344CB8AC3E}">
        <p14:creationId xmlns:p14="http://schemas.microsoft.com/office/powerpoint/2010/main" val="145224021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8081" y="677862"/>
            <a:ext cx="8393907" cy="1165754"/>
          </a:xfrm>
        </p:spPr>
        <p:txBody>
          <a:bodyPr/>
          <a:lstStyle/>
          <a:p>
            <a:r>
              <a:rPr lang="en-US" dirty="0" smtClean="0"/>
              <a:t>Goal of this work:</a:t>
            </a:r>
            <a:endParaRPr lang="en-US" dirty="0"/>
          </a:p>
        </p:txBody>
      </p:sp>
      <p:sp>
        <p:nvSpPr>
          <p:cNvPr id="3" name="Text Placeholder 2"/>
          <p:cNvSpPr>
            <a:spLocks noGrp="1"/>
          </p:cNvSpPr>
          <p:nvPr>
            <p:ph type="body" idx="1"/>
          </p:nvPr>
        </p:nvSpPr>
        <p:spPr>
          <a:xfrm>
            <a:off x="1158081" y="2029815"/>
            <a:ext cx="8393907" cy="1992503"/>
          </a:xfrm>
        </p:spPr>
        <p:txBody>
          <a:bodyPr/>
          <a:lstStyle/>
          <a:p>
            <a:pPr>
              <a:buSzPct val="175000"/>
            </a:pPr>
            <a:endParaRPr lang="en-US" dirty="0" smtClean="0"/>
          </a:p>
          <a:p>
            <a:pPr>
              <a:buSzPct val="175000"/>
            </a:pPr>
            <a:r>
              <a:rPr lang="en-US" dirty="0" smtClean="0"/>
              <a:t>Try to find answers to why deep learning works so well</a:t>
            </a:r>
          </a:p>
          <a:p>
            <a:pPr>
              <a:buSzPct val="175000"/>
            </a:pPr>
            <a:r>
              <a:rPr lang="en-US" dirty="0" smtClean="0"/>
              <a:t>Don’t have all of the answers yet…</a:t>
            </a:r>
          </a:p>
          <a:p>
            <a:pPr>
              <a:buSzPct val="175000"/>
            </a:pPr>
            <a:r>
              <a:rPr lang="en-US" dirty="0" smtClean="0"/>
              <a:t>…but we have some very interesting results…</a:t>
            </a:r>
          </a:p>
          <a:p>
            <a:pPr>
              <a:buSzPct val="175000"/>
            </a:pPr>
            <a:endParaRPr lang="en-US" dirty="0"/>
          </a:p>
          <a:p>
            <a:pPr>
              <a:buSzPct val="175000"/>
            </a:pPr>
            <a:r>
              <a:rPr lang="en-US" b="1" dirty="0" smtClean="0">
                <a:solidFill>
                  <a:srgbClr val="FF0000"/>
                </a:solidFill>
              </a:rPr>
              <a:t>NOT trying to replace deep neural nets with shallow 1-layer nets</a:t>
            </a:r>
            <a:endParaRPr lang="en-US" b="1" dirty="0">
              <a:solidFill>
                <a:srgbClr val="FF0000"/>
              </a:solidFill>
            </a:endParaRPr>
          </a:p>
        </p:txBody>
      </p:sp>
    </p:spTree>
    <p:extLst>
      <p:ext uri="{BB962C8B-B14F-4D97-AF65-F5344CB8AC3E}">
        <p14:creationId xmlns:p14="http://schemas.microsoft.com/office/powerpoint/2010/main" val="30609099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120282" y="449262"/>
            <a:ext cx="6294537" cy="1217365"/>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Do Deep Models Really Need to Be Deep?</a:t>
            </a:r>
            <a:br>
              <a:rPr lang="en" dirty="0" smtClean="0">
                <a:solidFill>
                  <a:srgbClr val="1C4587"/>
                </a:solidFill>
              </a:rPr>
            </a:br>
            <a:r>
              <a:rPr lang="en" dirty="0" smtClean="0">
                <a:solidFill>
                  <a:srgbClr val="1C4587"/>
                </a:solidFill>
              </a:rPr>
              <a:t/>
            </a:r>
            <a:br>
              <a:rPr lang="en" dirty="0" smtClean="0">
                <a:solidFill>
                  <a:srgbClr val="1C4587"/>
                </a:solidFill>
              </a:rPr>
            </a:br>
            <a:r>
              <a:rPr lang="en" dirty="0" smtClean="0">
                <a:solidFill>
                  <a:srgbClr val="1C4587"/>
                </a:solidFill>
              </a:rPr>
              <a:t/>
            </a:r>
            <a:br>
              <a:rPr lang="en" dirty="0" smtClean="0">
                <a:solidFill>
                  <a:srgbClr val="1C4587"/>
                </a:solidFill>
              </a:rPr>
            </a:br>
            <a:r>
              <a:rPr lang="en" dirty="0" smtClean="0">
                <a:solidFill>
                  <a:schemeClr val="tx1"/>
                </a:solidFill>
              </a:rPr>
              <a:t>Universal </a:t>
            </a:r>
            <a:r>
              <a:rPr lang="en" dirty="0">
                <a:solidFill>
                  <a:schemeClr val="tx1"/>
                </a:solidFill>
              </a:rPr>
              <a:t>function approximation theorem says...</a:t>
            </a:r>
          </a:p>
        </p:txBody>
      </p:sp>
      <p:sp>
        <p:nvSpPr>
          <p:cNvPr id="79" name="Shape 79"/>
          <p:cNvSpPr txBox="1">
            <a:spLocks noGrp="1"/>
          </p:cNvSpPr>
          <p:nvPr>
            <p:ph type="body" idx="1"/>
          </p:nvPr>
        </p:nvSpPr>
        <p:spPr>
          <a:xfrm>
            <a:off x="1120282" y="2187263"/>
            <a:ext cx="6294537" cy="4586599"/>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For as few as one hidden layer, neural networks are capable of approximating any bounded function</a:t>
            </a:r>
          </a:p>
          <a:p>
            <a:endParaRPr lang="en" dirty="0"/>
          </a:p>
          <a:p>
            <a:endParaRPr lang="en" dirty="0"/>
          </a:p>
          <a:p>
            <a:endParaRPr lang="en" dirty="0"/>
          </a:p>
          <a:p>
            <a:endParaRPr lang="en" dirty="0"/>
          </a:p>
          <a:p>
            <a:endParaRPr lang="en" dirty="0"/>
          </a:p>
          <a:p>
            <a:pPr marL="349677" indent="-320537">
              <a:buClr>
                <a:schemeClr val="dk1"/>
              </a:buClr>
              <a:buSzPct val="208333"/>
              <a:buFont typeface="Arial"/>
              <a:buChar char="•"/>
            </a:pPr>
            <a:r>
              <a:rPr lang="en" dirty="0"/>
              <a:t>It is a theory about representation, not what’s </a:t>
            </a:r>
            <a:r>
              <a:rPr lang="en" dirty="0" smtClean="0"/>
              <a:t>learnable…</a:t>
            </a:r>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r>
              <a:rPr lang="en-US" dirty="0" smtClean="0"/>
              <a:t>G</a:t>
            </a:r>
            <a:r>
              <a:rPr lang="en" dirty="0" smtClean="0"/>
              <a:t>iven kinds of functions we need to learn from real data, do deep nets provide advantage over shallow nets given same number of parameters?</a:t>
            </a:r>
          </a:p>
        </p:txBody>
      </p:sp>
      <p:sp>
        <p:nvSpPr>
          <p:cNvPr id="80" name="Shape 80"/>
          <p:cNvSpPr/>
          <p:nvPr/>
        </p:nvSpPr>
        <p:spPr>
          <a:xfrm>
            <a:off x="1981645" y="3080222"/>
            <a:ext cx="4571810" cy="874240"/>
          </a:xfrm>
          <a:prstGeom prst="rect">
            <a:avLst/>
          </a:prstGeom>
          <a:blipFill>
            <a:blip r:embed="rId3"/>
            <a:stretch>
              <a:fillRect/>
            </a:stretch>
          </a:blipFill>
          <a:ln>
            <a:noFill/>
          </a:ln>
        </p:spPr>
      </p:sp>
    </p:spTree>
    <p:extLst>
      <p:ext uri="{BB962C8B-B14F-4D97-AF65-F5344CB8AC3E}">
        <p14:creationId xmlns:p14="http://schemas.microsoft.com/office/powerpoint/2010/main" val="2859360809"/>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 dirty="0" smtClean="0"/>
              <a:t>Our experimental results say...</a:t>
            </a:r>
            <a:endParaRPr lang="en" dirty="0"/>
          </a:p>
        </p:txBody>
      </p:sp>
      <p:sp>
        <p:nvSpPr>
          <p:cNvPr id="86" name="Shape 86"/>
          <p:cNvSpPr txBox="1">
            <a:spLocks noGrp="1"/>
          </p:cNvSpPr>
          <p:nvPr>
            <p:ph type="body" idx="1"/>
          </p:nvPr>
        </p:nvSpPr>
        <p:spPr>
          <a:xfrm>
            <a:off x="1283146" y="2068633"/>
            <a:ext cx="6294537" cy="3613451"/>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 dirty="0"/>
              <a:t>With our method (</a:t>
            </a:r>
            <a:r>
              <a:rPr lang="en" b="1" dirty="0" smtClean="0"/>
              <a:t>SNN++</a:t>
            </a:r>
            <a:r>
              <a:rPr lang="en" dirty="0" smtClean="0"/>
              <a:t>), shallow </a:t>
            </a:r>
            <a:r>
              <a:rPr lang="en" dirty="0"/>
              <a:t>neural </a:t>
            </a:r>
            <a:r>
              <a:rPr lang="en" dirty="0" smtClean="0"/>
              <a:t>networks</a:t>
            </a:r>
          </a:p>
          <a:p>
            <a:pPr marL="29140" indent="0" algn="ctr">
              <a:buClr>
                <a:schemeClr val="dk1"/>
              </a:buClr>
              <a:buSzPct val="208333"/>
              <a:buNone/>
            </a:pPr>
            <a:r>
              <a:rPr lang="en-US" dirty="0"/>
              <a:t>s</a:t>
            </a:r>
            <a:r>
              <a:rPr lang="en" dirty="0" smtClean="0"/>
              <a:t>ometimes perform as well </a:t>
            </a:r>
            <a:r>
              <a:rPr lang="en" dirty="0"/>
              <a:t>as </a:t>
            </a:r>
            <a:r>
              <a:rPr lang="en" dirty="0" smtClean="0"/>
              <a:t>deep </a:t>
            </a:r>
            <a:r>
              <a:rPr lang="en" dirty="0"/>
              <a:t>models:</a:t>
            </a:r>
          </a:p>
          <a:p>
            <a:endParaRPr lang="en" dirty="0"/>
          </a:p>
          <a:p>
            <a:endParaRPr lang="en" dirty="0"/>
          </a:p>
          <a:p>
            <a:endParaRPr lang="en" dirty="0"/>
          </a:p>
          <a:p>
            <a:endParaRPr lang="en" dirty="0"/>
          </a:p>
          <a:p>
            <a:endParaRPr lang="en" dirty="0"/>
          </a:p>
          <a:p>
            <a:endParaRPr lang="en" dirty="0"/>
          </a:p>
          <a:p>
            <a:endParaRPr lang="en" dirty="0"/>
          </a:p>
          <a:p>
            <a:pPr lvl="0">
              <a:buNone/>
            </a:pPr>
            <a:endParaRPr lang="en" sz="1224" dirty="0"/>
          </a:p>
          <a:p>
            <a:pPr lvl="0">
              <a:buNone/>
            </a:pPr>
            <a:r>
              <a:rPr lang="en" sz="1224" dirty="0"/>
              <a:t>     Note: we did not tune language model during decoding so more accuracy is possible</a:t>
            </a:r>
          </a:p>
        </p:txBody>
      </p:sp>
      <p:graphicFrame>
        <p:nvGraphicFramePr>
          <p:cNvPr id="87" name="Shape 87"/>
          <p:cNvGraphicFramePr/>
          <p:nvPr>
            <p:extLst>
              <p:ext uri="{D42A27DB-BD31-4B8C-83A1-F6EECF244321}">
                <p14:modId xmlns:p14="http://schemas.microsoft.com/office/powerpoint/2010/main" val="1773234839"/>
              </p:ext>
            </p:extLst>
          </p:nvPr>
        </p:nvGraphicFramePr>
        <p:xfrm>
          <a:off x="1419293" y="3198854"/>
          <a:ext cx="6022227" cy="1458950"/>
        </p:xfrm>
        <a:graphic>
          <a:graphicData uri="http://schemas.openxmlformats.org/drawingml/2006/table">
            <a:tbl>
              <a:tblPr>
                <a:noFill/>
              </a:tblPr>
              <a:tblGrid>
                <a:gridCol w="1753263"/>
                <a:gridCol w="941033"/>
                <a:gridCol w="982566"/>
                <a:gridCol w="1197187"/>
                <a:gridCol w="1148178"/>
              </a:tblGrid>
              <a:tr h="769309">
                <a:tc>
                  <a:txBody>
                    <a:bodyPr/>
                    <a:lstStyle/>
                    <a:p>
                      <a:pPr>
                        <a:buNone/>
                      </a:pPr>
                      <a:r>
                        <a:rPr lang="en" sz="1300" dirty="0"/>
                        <a:t>Model</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a:t>SNN</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 sz="1300"/>
                        <a:t>DNN</a:t>
                      </a:r>
                    </a:p>
                    <a:p>
                      <a:pPr>
                        <a:buNone/>
                      </a:pPr>
                      <a:r>
                        <a:rPr lang="en" sz="1300"/>
                        <a:t>3 layers</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 sz="1300"/>
                        <a:t>CNN</a:t>
                      </a:r>
                    </a:p>
                    <a:p>
                      <a:pPr>
                        <a:buNone/>
                      </a:pPr>
                      <a:r>
                        <a:rPr lang="en" sz="1300"/>
                        <a:t>conv + 3 layers</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b="1"/>
                        <a:t>SNN++</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r h="689641">
                <a:tc>
                  <a:txBody>
                    <a:bodyPr/>
                    <a:lstStyle/>
                    <a:p>
                      <a:pPr lvl="0" rtl="0">
                        <a:buNone/>
                      </a:pPr>
                      <a:r>
                        <a:rPr lang="en" sz="1300"/>
                        <a:t>TIMIT Core Test</a:t>
                      </a:r>
                    </a:p>
                    <a:p>
                      <a:pPr>
                        <a:buNone/>
                      </a:pPr>
                      <a:r>
                        <a:rPr lang="en" sz="1300"/>
                        <a:t>Phone-Error-Rate</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a:t>23.6%</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a:t>21.6%</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a:t>19.5%</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21.8%</a:t>
                      </a:r>
                    </a:p>
                    <a:p>
                      <a:pPr>
                        <a:buNone/>
                      </a:pPr>
                      <a:r>
                        <a:rPr lang="en" sz="1300" dirty="0" smtClean="0"/>
                        <a:t>19.5</a:t>
                      </a:r>
                      <a:r>
                        <a:rPr lang="en" sz="1300" dirty="0"/>
                        <a:t>%</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bl>
          </a:graphicData>
        </a:graphic>
      </p:graphicFrame>
      <p:sp>
        <p:nvSpPr>
          <p:cNvPr id="88" name="Shape 88"/>
          <p:cNvSpPr txBox="1"/>
          <p:nvPr/>
        </p:nvSpPr>
        <p:spPr>
          <a:xfrm>
            <a:off x="6604332" y="2842670"/>
            <a:ext cx="503434" cy="349697"/>
          </a:xfrm>
          <a:prstGeom prst="rect">
            <a:avLst/>
          </a:prstGeom>
        </p:spPr>
        <p:txBody>
          <a:bodyPr lIns="69928" tIns="69928" rIns="69928" bIns="69928" anchor="t" anchorCtr="0">
            <a:noAutofit/>
          </a:bodyPr>
          <a:lstStyle/>
          <a:p>
            <a:pPr>
              <a:buNone/>
            </a:pPr>
            <a:r>
              <a:rPr lang="en" sz="1377" dirty="0"/>
              <a:t>new</a:t>
            </a:r>
          </a:p>
        </p:txBody>
      </p:sp>
    </p:spTree>
    <p:extLst>
      <p:ext uri="{BB962C8B-B14F-4D97-AF65-F5344CB8AC3E}">
        <p14:creationId xmlns:p14="http://schemas.microsoft.com/office/powerpoint/2010/main" val="343601141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4681" y="906463"/>
            <a:ext cx="7927579" cy="1498314"/>
          </a:xfrm>
        </p:spPr>
        <p:txBody>
          <a:bodyPr/>
          <a:lstStyle/>
          <a:p>
            <a:r>
              <a:rPr lang="en-US" sz="7200" b="1" dirty="0" smtClean="0">
                <a:solidFill>
                  <a:srgbClr val="FF0000"/>
                </a:solidFill>
              </a:rPr>
              <a:t>Yes!</a:t>
            </a:r>
            <a:endParaRPr lang="en-US" sz="7200" b="1" dirty="0">
              <a:solidFill>
                <a:srgbClr val="FF0000"/>
              </a:solidFill>
            </a:endParaRPr>
          </a:p>
        </p:txBody>
      </p:sp>
      <p:sp>
        <p:nvSpPr>
          <p:cNvPr id="3" name="Subtitle 2"/>
          <p:cNvSpPr>
            <a:spLocks noGrp="1"/>
          </p:cNvSpPr>
          <p:nvPr>
            <p:ph type="subTitle" idx="1"/>
          </p:nvPr>
        </p:nvSpPr>
        <p:spPr>
          <a:xfrm>
            <a:off x="699492" y="3241173"/>
            <a:ext cx="7927579" cy="1431131"/>
          </a:xfrm>
        </p:spPr>
        <p:txBody>
          <a:bodyPr/>
          <a:lstStyle/>
          <a:p>
            <a:r>
              <a:rPr lang="en-US" dirty="0" smtClean="0"/>
              <a:t>Thank You</a:t>
            </a:r>
          </a:p>
          <a:p>
            <a:endParaRPr lang="en-US" dirty="0" smtClean="0"/>
          </a:p>
          <a:p>
            <a:r>
              <a:rPr lang="en-US" dirty="0" smtClean="0"/>
              <a:t>Any Questions?</a:t>
            </a:r>
            <a:endParaRPr lang="en-US" dirty="0"/>
          </a:p>
        </p:txBody>
      </p:sp>
    </p:spTree>
    <p:extLst>
      <p:ext uri="{BB962C8B-B14F-4D97-AF65-F5344CB8AC3E}">
        <p14:creationId xmlns:p14="http://schemas.microsoft.com/office/powerpoint/2010/main" val="124676250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1141004"/>
            <a:ext cx="6294537" cy="874241"/>
          </a:xfrm>
          <a:prstGeom prst="rect">
            <a:avLst/>
          </a:prstGeom>
        </p:spPr>
        <p:txBody>
          <a:bodyPr vert="horz" wrap="square" lIns="69928" tIns="69928" rIns="69928" bIns="69928" rtlCol="0" anchor="b" anchorCtr="0">
            <a:noAutofit/>
          </a:bodyPr>
          <a:lstStyle/>
          <a:p>
            <a:pPr lvl="0" rtl="0">
              <a:buNone/>
            </a:pPr>
            <a:r>
              <a:rPr lang="en" dirty="0">
                <a:solidFill>
                  <a:srgbClr val="1C4587"/>
                </a:solidFill>
              </a:rPr>
              <a:t>How d</a:t>
            </a:r>
            <a:r>
              <a:rPr lang="en" dirty="0"/>
              <a:t>id</a:t>
            </a:r>
            <a:r>
              <a:rPr lang="en" dirty="0">
                <a:solidFill>
                  <a:srgbClr val="1C4587"/>
                </a:solidFill>
              </a:rPr>
              <a:t> we </a:t>
            </a:r>
            <a:r>
              <a:rPr lang="en" dirty="0" smtClean="0"/>
              <a:t>train a 1-layer Shallow NN to be as accurate as a state-of-the-art Deep NN/Conv NN!</a:t>
            </a:r>
            <a:r>
              <a:rPr lang="en" dirty="0" smtClean="0">
                <a:solidFill>
                  <a:srgbClr val="1C4587"/>
                </a:solidFill>
              </a:rPr>
              <a:t>?</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Model Compression</a:t>
            </a:r>
          </a:p>
          <a:p>
            <a:pPr marL="349677" indent="-320537">
              <a:buSzPct val="208333"/>
              <a:buFont typeface="Arial"/>
              <a:buChar char="•"/>
            </a:pPr>
            <a:endParaRPr lang="en" dirty="0" smtClean="0"/>
          </a:p>
          <a:p>
            <a:pPr marL="349677" indent="-320537">
              <a:buSzPct val="208333"/>
              <a:buFont typeface="Arial"/>
              <a:buChar char="•"/>
            </a:pPr>
            <a:r>
              <a:rPr lang="en" dirty="0" smtClean="0"/>
              <a:t>Speed-up </a:t>
            </a:r>
            <a:r>
              <a:rPr lang="en" dirty="0"/>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Ensembles of CNNs</a:t>
            </a:r>
          </a:p>
        </p:txBody>
      </p:sp>
    </p:spTree>
    <p:extLst>
      <p:ext uri="{BB962C8B-B14F-4D97-AF65-F5344CB8AC3E}">
        <p14:creationId xmlns:p14="http://schemas.microsoft.com/office/powerpoint/2010/main" val="2518544900"/>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1141004"/>
            <a:ext cx="6294537" cy="874241"/>
          </a:xfrm>
          <a:prstGeom prst="rect">
            <a:avLst/>
          </a:prstGeom>
        </p:spPr>
        <p:txBody>
          <a:bodyPr vert="horz" wrap="square" lIns="69928" tIns="69928" rIns="69928" bIns="69928" rtlCol="0" anchor="b" anchorCtr="0">
            <a:noAutofit/>
          </a:bodyPr>
          <a:lstStyle/>
          <a:p>
            <a:pPr lvl="0" rtl="0">
              <a:buNone/>
            </a:pPr>
            <a:r>
              <a:rPr lang="en" dirty="0">
                <a:solidFill>
                  <a:srgbClr val="1C4587"/>
                </a:solidFill>
              </a:rPr>
              <a:t>How d</a:t>
            </a:r>
            <a:r>
              <a:rPr lang="en" dirty="0"/>
              <a:t>id</a:t>
            </a:r>
            <a:r>
              <a:rPr lang="en" dirty="0">
                <a:solidFill>
                  <a:srgbClr val="1C4587"/>
                </a:solidFill>
              </a:rPr>
              <a:t> we </a:t>
            </a:r>
            <a:r>
              <a:rPr lang="en" dirty="0" smtClean="0"/>
              <a:t>train a 1-layer Shallow NN to be as accurate as a state-of-the-art Deep NN/Conv NN!</a:t>
            </a:r>
            <a:r>
              <a:rPr lang="en" dirty="0" smtClean="0">
                <a:solidFill>
                  <a:srgbClr val="1C4587"/>
                </a:solidFill>
              </a:rPr>
              <a:t>?</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b="1" dirty="0" smtClean="0">
              <a:solidFill>
                <a:srgbClr val="C00000"/>
              </a:solidFill>
            </a:endParaRPr>
          </a:p>
          <a:p>
            <a:pPr marL="349677" indent="-320537">
              <a:buClr>
                <a:schemeClr val="dk1"/>
              </a:buClr>
              <a:buSzPct val="208333"/>
              <a:buFont typeface="Arial"/>
              <a:buChar char="•"/>
            </a:pPr>
            <a:r>
              <a:rPr lang="en" b="1" dirty="0" smtClean="0">
                <a:solidFill>
                  <a:srgbClr val="C00000"/>
                </a:solidFill>
              </a:rPr>
              <a:t>Model Compression</a:t>
            </a:r>
          </a:p>
          <a:p>
            <a:pPr marL="349677" indent="-320537">
              <a:buSzPct val="208333"/>
              <a:buFont typeface="Arial"/>
              <a:buChar char="•"/>
            </a:pPr>
            <a:endParaRPr lang="en" dirty="0" smtClean="0"/>
          </a:p>
          <a:p>
            <a:pPr marL="349677" indent="-320537">
              <a:buSzPct val="208333"/>
              <a:buFont typeface="Arial"/>
              <a:buChar char="•"/>
            </a:pPr>
            <a:r>
              <a:rPr lang="en" dirty="0" smtClean="0"/>
              <a:t>Speed-up </a:t>
            </a:r>
            <a:r>
              <a:rPr lang="en" dirty="0"/>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Ensembles of CNNs</a:t>
            </a:r>
          </a:p>
        </p:txBody>
      </p:sp>
    </p:spTree>
    <p:extLst>
      <p:ext uri="{BB962C8B-B14F-4D97-AF65-F5344CB8AC3E}">
        <p14:creationId xmlns:p14="http://schemas.microsoft.com/office/powerpoint/2010/main" val="101177959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ctrTitle"/>
          </p:nvPr>
        </p:nvSpPr>
        <p:spPr>
          <a:xfrm>
            <a:off x="777434" y="992494"/>
            <a:ext cx="7927128" cy="1504280"/>
          </a:xfrm>
        </p:spPr>
        <p:txBody>
          <a:bodyPr/>
          <a:lstStyle/>
          <a:p>
            <a:pPr>
              <a:defRPr/>
            </a:pPr>
            <a:r>
              <a:rPr lang="en-US" sz="6119" dirty="0">
                <a:ea typeface="+mj-ea"/>
                <a:cs typeface="+mj-cs"/>
              </a:rPr>
              <a:t>Model </a:t>
            </a:r>
            <a:r>
              <a:rPr lang="en-US" sz="6119" dirty="0" smtClean="0">
                <a:ea typeface="+mj-ea"/>
                <a:cs typeface="+mj-cs"/>
              </a:rPr>
              <a:t>Compression</a:t>
            </a:r>
            <a:br>
              <a:rPr lang="en-US" sz="6119" dirty="0" smtClean="0">
                <a:ea typeface="+mj-ea"/>
                <a:cs typeface="+mj-cs"/>
              </a:rPr>
            </a:br>
            <a:r>
              <a:rPr lang="en-US" sz="3200" dirty="0" smtClean="0">
                <a:ea typeface="+mj-ea"/>
                <a:cs typeface="+mj-cs"/>
              </a:rPr>
              <a:t>(circa 2005)</a:t>
            </a:r>
            <a:endParaRPr lang="en-US" sz="6119" dirty="0">
              <a:ea typeface="+mj-ea"/>
              <a:cs typeface="+mj-cs"/>
            </a:endParaRPr>
          </a:p>
        </p:txBody>
      </p:sp>
      <p:sp>
        <p:nvSpPr>
          <p:cNvPr id="239619" name="Rectangle 3"/>
          <p:cNvSpPr>
            <a:spLocks noGrp="1" noChangeArrowheads="1"/>
          </p:cNvSpPr>
          <p:nvPr>
            <p:ph type="subTitle" idx="1"/>
          </p:nvPr>
        </p:nvSpPr>
        <p:spPr>
          <a:xfrm>
            <a:off x="388849" y="3652696"/>
            <a:ext cx="8393430" cy="2642376"/>
          </a:xfrm>
        </p:spPr>
        <p:txBody>
          <a:bodyPr/>
          <a:lstStyle/>
          <a:p>
            <a:pPr>
              <a:defRPr/>
            </a:pPr>
            <a:r>
              <a:rPr lang="en-US" sz="3672" dirty="0">
                <a:ea typeface="+mn-ea"/>
                <a:cs typeface="+mn-cs"/>
              </a:rPr>
              <a:t>Rich Caruana</a:t>
            </a:r>
          </a:p>
          <a:p>
            <a:pPr>
              <a:defRPr/>
            </a:pPr>
            <a:r>
              <a:rPr lang="en-US" sz="3672" dirty="0" smtClean="0">
                <a:ea typeface="+mn-ea"/>
                <a:cs typeface="+mn-cs"/>
              </a:rPr>
              <a:t>Cornell University</a:t>
            </a:r>
            <a:endParaRPr lang="en-US" sz="3672" dirty="0">
              <a:ea typeface="+mn-ea"/>
              <a:cs typeface="+mn-cs"/>
            </a:endParaRPr>
          </a:p>
          <a:p>
            <a:pPr>
              <a:defRPr/>
            </a:pPr>
            <a:endParaRPr lang="en-US" sz="3672" dirty="0">
              <a:ea typeface="+mn-ea"/>
              <a:cs typeface="+mn-cs"/>
            </a:endParaRPr>
          </a:p>
          <a:p>
            <a:pPr>
              <a:defRPr/>
            </a:pPr>
            <a:r>
              <a:rPr lang="en-US" sz="2856" dirty="0">
                <a:ea typeface="+mn-ea"/>
                <a:cs typeface="+mn-cs"/>
              </a:rPr>
              <a:t>joint with </a:t>
            </a:r>
            <a:r>
              <a:rPr lang="en-US" sz="2856" dirty="0" err="1">
                <a:ea typeface="+mn-ea"/>
                <a:cs typeface="+mn-cs"/>
              </a:rPr>
              <a:t>Cristi</a:t>
            </a:r>
            <a:r>
              <a:rPr lang="en-US" sz="2856" dirty="0">
                <a:ea typeface="+mn-ea"/>
                <a:cs typeface="+mn-cs"/>
              </a:rPr>
              <a:t> </a:t>
            </a:r>
            <a:r>
              <a:rPr lang="en-US" sz="2856" dirty="0" err="1">
                <a:ea typeface="+mn-ea"/>
                <a:cs typeface="+mn-cs"/>
              </a:rPr>
              <a:t>Bucila</a:t>
            </a:r>
            <a:r>
              <a:rPr lang="en-US" sz="2856" dirty="0">
                <a:ea typeface="+mn-ea"/>
                <a:cs typeface="+mn-cs"/>
              </a:rPr>
              <a:t> and Alex </a:t>
            </a:r>
            <a:r>
              <a:rPr lang="en-US" sz="2856" dirty="0" err="1">
                <a:ea typeface="+mn-ea"/>
                <a:cs typeface="+mn-cs"/>
              </a:rPr>
              <a:t>Niculescu-Mizil</a:t>
            </a:r>
            <a:endParaRPr lang="en-US" sz="2856" dirty="0">
              <a:ea typeface="+mn-ea"/>
              <a:cs typeface="+mn-cs"/>
            </a:endParaRPr>
          </a:p>
        </p:txBody>
      </p:sp>
    </p:spTree>
    <p:extLst>
      <p:ext uri="{BB962C8B-B14F-4D97-AF65-F5344CB8AC3E}">
        <p14:creationId xmlns:p14="http://schemas.microsoft.com/office/powerpoint/2010/main" val="3647831311"/>
      </p:ext>
    </p:extLst>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lang="en-US" sz="4000" dirty="0" smtClean="0"/>
              <a:t>Summary of Large Empirical ML Study</a:t>
            </a:r>
          </a:p>
        </p:txBody>
      </p:sp>
      <p:graphicFrame>
        <p:nvGraphicFramePr>
          <p:cNvPr id="746775" name="Group 279"/>
          <p:cNvGraphicFramePr>
            <a:graphicFrameLocks noGrp="1"/>
          </p:cNvGraphicFramePr>
          <p:nvPr/>
        </p:nvGraphicFramePr>
        <p:xfrm>
          <a:off x="233416" y="1819872"/>
          <a:ext cx="8817634" cy="4559398"/>
        </p:xfrm>
        <a:graphic>
          <a:graphicData uri="http://schemas.openxmlformats.org/drawingml/2006/table">
            <a:tbl>
              <a:tblPr/>
              <a:tblGrid>
                <a:gridCol w="1269377"/>
                <a:gridCol w="743169"/>
                <a:gridCol w="704309"/>
                <a:gridCol w="739931"/>
                <a:gridCol w="765835"/>
                <a:gridCol w="765836"/>
                <a:gridCol w="765835"/>
                <a:gridCol w="765836"/>
                <a:gridCol w="765835"/>
                <a:gridCol w="765836"/>
                <a:gridCol w="765835"/>
              </a:tblGrid>
              <a:tr h="37077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2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9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Threshold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Rank/Ordering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hMerge="1">
                  <a:txBody>
                    <a:bodyPr/>
                    <a:lstStyle/>
                    <a:p>
                      <a:endParaRPr lang="en-US"/>
                    </a:p>
                  </a:txBody>
                  <a:tcPr/>
                </a:tc>
                <a:tc hMerge="1">
                  <a:txBody>
                    <a:bodyPr/>
                    <a:lstStyle/>
                    <a:p>
                      <a:endParaRPr lang="en-US"/>
                    </a:p>
                  </a:txBody>
                  <a:tcPr/>
                </a:tc>
                <a:tc gridSpan="2">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Probability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hMerge="1">
                  <a:txBody>
                    <a:bodyPr/>
                    <a:lstStyle/>
                    <a:p>
                      <a:endParaRPr lang="en-US"/>
                    </a:p>
                  </a:txBody>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3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40639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Model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Cal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Accuracy</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F-Score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Lift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ROC Area</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Average Precision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Break Even Point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Squared Error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Cross-Entropy</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Times" charset="0"/>
                        </a:rPr>
                        <a:t>Mean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BOOST-DT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.843</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.939</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.963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.929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.880</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a:t>
                      </a:r>
                      <a:r>
                        <a:rPr kumimoji="0" lang="en-US" sz="1800" b="1"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.896</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RAND-FOR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.872</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.805</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.934</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.892</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BAG-DT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a:t>
                      </a:r>
                      <a:r>
                        <a:rPr kumimoji="0" lang="en-US" sz="1800" b="1" i="0" u="none" strike="noStrike" cap="none" normalizeH="0" baseline="0">
                          <a:ln>
                            <a:noFill/>
                          </a:ln>
                          <a:solidFill>
                            <a:schemeClr val="bg2"/>
                          </a:solidFill>
                          <a:effectLst/>
                          <a:latin typeface="Times" charset="0"/>
                        </a:rPr>
                        <a:t>938</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.962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.937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a:ln>
                            <a:noFill/>
                          </a:ln>
                          <a:solidFill>
                            <a:schemeClr val="bg2"/>
                          </a:solidFill>
                          <a:effectLst/>
                          <a:latin typeface="Times" charset="0"/>
                        </a:rPr>
                        <a:t>.887</a:t>
                      </a: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SVM</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.862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ANN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KNN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BOOST-STMP</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.876</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.908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.716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.791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.590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LOG-REG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.545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.620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NAÏVE-B</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.579</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.468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.820</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.555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bl>
          </a:graphicData>
        </a:graphic>
      </p:graphicFrame>
    </p:spTree>
    <p:extLst>
      <p:ext uri="{BB962C8B-B14F-4D97-AF65-F5344CB8AC3E}">
        <p14:creationId xmlns:p14="http://schemas.microsoft.com/office/powerpoint/2010/main" val="2726582598"/>
      </p:ext>
    </p:extLst>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lang="en-US" dirty="0" smtClean="0"/>
              <a:t>Surprise #1</a:t>
            </a:r>
          </a:p>
        </p:txBody>
      </p:sp>
      <p:graphicFrame>
        <p:nvGraphicFramePr>
          <p:cNvPr id="746775" name="Group 279"/>
          <p:cNvGraphicFramePr>
            <a:graphicFrameLocks noGrp="1"/>
          </p:cNvGraphicFramePr>
          <p:nvPr/>
        </p:nvGraphicFramePr>
        <p:xfrm>
          <a:off x="233416" y="1476622"/>
          <a:ext cx="8817634" cy="5317138"/>
        </p:xfrm>
        <a:graphic>
          <a:graphicData uri="http://schemas.openxmlformats.org/drawingml/2006/table">
            <a:tbl>
              <a:tblPr/>
              <a:tblGrid>
                <a:gridCol w="1269377"/>
                <a:gridCol w="743169"/>
                <a:gridCol w="704309"/>
                <a:gridCol w="739931"/>
                <a:gridCol w="765835"/>
                <a:gridCol w="765836"/>
                <a:gridCol w="765835"/>
                <a:gridCol w="765836"/>
                <a:gridCol w="765835"/>
                <a:gridCol w="765836"/>
                <a:gridCol w="765835"/>
              </a:tblGrid>
              <a:tr h="37077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2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9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Threshold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Rank/Ordering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hMerge="1">
                  <a:txBody>
                    <a:bodyPr/>
                    <a:lstStyle/>
                    <a:p>
                      <a:endParaRPr lang="en-US"/>
                    </a:p>
                  </a:txBody>
                  <a:tcPr/>
                </a:tc>
                <a:tc hMerge="1">
                  <a:txBody>
                    <a:bodyPr/>
                    <a:lstStyle/>
                    <a:p>
                      <a:endParaRPr lang="en-US"/>
                    </a:p>
                  </a:txBody>
                  <a:tcPr/>
                </a:tc>
                <a:tc gridSpan="2">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Probability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hMerge="1">
                  <a:txBody>
                    <a:bodyPr/>
                    <a:lstStyle/>
                    <a:p>
                      <a:endParaRPr lang="en-US"/>
                    </a:p>
                  </a:txBody>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3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40639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Model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Cal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Accuracy</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F-Score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Lift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ROC Area</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Average Precision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Break Even Point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Squared Error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Cross-Entropy</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Times" charset="0"/>
                        </a:rPr>
                        <a:t>Mean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BEST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.928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.975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.919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BOOST-DT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.929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RAND-FOR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BAG-DT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SVM</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.862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ANN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KNN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BOOST-STMP</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.876</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.908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.716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.791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.590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LOG-REG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.545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.620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NAÏVE-B</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.579</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.468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.820</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.555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bl>
          </a:graphicData>
        </a:graphic>
      </p:graphicFrame>
    </p:spTree>
    <p:extLst>
      <p:ext uri="{BB962C8B-B14F-4D97-AF65-F5344CB8AC3E}">
        <p14:creationId xmlns:p14="http://schemas.microsoft.com/office/powerpoint/2010/main" val="1434841076"/>
      </p:ext>
    </p:extLst>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a:xfrm>
            <a:off x="233164" y="-7938"/>
            <a:ext cx="8840805" cy="932603"/>
          </a:xfrm>
        </p:spPr>
        <p:txBody>
          <a:bodyPr/>
          <a:lstStyle/>
          <a:p>
            <a:r>
              <a:rPr lang="en-US" dirty="0" smtClean="0"/>
              <a:t>Surprise </a:t>
            </a:r>
            <a:r>
              <a:rPr lang="en-US" dirty="0"/>
              <a:t>#2</a:t>
            </a:r>
            <a:endParaRPr lang="en-US" dirty="0" smtClean="0"/>
          </a:p>
        </p:txBody>
      </p:sp>
      <p:graphicFrame>
        <p:nvGraphicFramePr>
          <p:cNvPr id="746775" name="Group 279"/>
          <p:cNvGraphicFramePr>
            <a:graphicFrameLocks noGrp="1"/>
          </p:cNvGraphicFramePr>
          <p:nvPr>
            <p:extLst>
              <p:ext uri="{D42A27DB-BD31-4B8C-83A1-F6EECF244321}">
                <p14:modId xmlns:p14="http://schemas.microsoft.com/office/powerpoint/2010/main" val="435534380"/>
              </p:ext>
            </p:extLst>
          </p:nvPr>
        </p:nvGraphicFramePr>
        <p:xfrm>
          <a:off x="233416" y="1135062"/>
          <a:ext cx="8817634" cy="5696008"/>
        </p:xfrm>
        <a:graphic>
          <a:graphicData uri="http://schemas.openxmlformats.org/drawingml/2006/table">
            <a:tbl>
              <a:tblPr/>
              <a:tblGrid>
                <a:gridCol w="1269377"/>
                <a:gridCol w="743169"/>
                <a:gridCol w="704309"/>
                <a:gridCol w="739931"/>
                <a:gridCol w="765835"/>
                <a:gridCol w="765836"/>
                <a:gridCol w="765835"/>
                <a:gridCol w="765836"/>
                <a:gridCol w="765835"/>
                <a:gridCol w="765836"/>
                <a:gridCol w="765835"/>
              </a:tblGrid>
              <a:tr h="37077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200" b="0"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9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Threshold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Rank/Ordering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hMerge="1">
                  <a:txBody>
                    <a:bodyPr/>
                    <a:lstStyle/>
                    <a:p>
                      <a:endParaRPr lang="en-US"/>
                    </a:p>
                  </a:txBody>
                  <a:tcPr/>
                </a:tc>
                <a:tc hMerge="1">
                  <a:txBody>
                    <a:bodyPr/>
                    <a:lstStyle/>
                    <a:p>
                      <a:endParaRPr lang="en-US"/>
                    </a:p>
                  </a:txBody>
                  <a:tcPr/>
                </a:tc>
                <a:tc gridSpan="2">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Probability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hMerge="1">
                  <a:txBody>
                    <a:bodyPr/>
                    <a:lstStyle/>
                    <a:p>
                      <a:endParaRPr lang="en-US"/>
                    </a:p>
                  </a:txBody>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3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40639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Model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Cal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Accuracy</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F-Score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Lift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ROC Area</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Average Precision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Break Even Point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Squared Error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Cross-Entropy</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Times" charset="0"/>
                        </a:rPr>
                        <a:t>Mean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charset="0"/>
                        </a:rPr>
                        <a:t>ENSEM-SEL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.956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.944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.992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.997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charset="0"/>
                        </a:rPr>
                        <a:t>BEST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.928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.919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dirty="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BOOST-DT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.929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RAND-FOR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BAG-DT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SVM</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.862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ANN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KNN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BOOST-STMP</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.876</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.908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.716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.791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.654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.590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LOG-REG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.545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.620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.645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7252">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NAÏVE-B</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ISO</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.579</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.468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.820</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.733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.555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dirty="0">
                          <a:ln>
                            <a:noFill/>
                          </a:ln>
                          <a:solidFill>
                            <a:schemeClr val="bg2"/>
                          </a:solidFill>
                          <a:effectLst/>
                          <a:latin typeface="Times" charset="0"/>
                        </a:rPr>
                        <a:t>.654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bl>
          </a:graphicData>
        </a:graphic>
      </p:graphicFrame>
    </p:spTree>
    <p:extLst>
      <p:ext uri="{BB962C8B-B14F-4D97-AF65-F5344CB8AC3E}">
        <p14:creationId xmlns:p14="http://schemas.microsoft.com/office/powerpoint/2010/main" val="4092306828"/>
      </p:ext>
    </p:extLst>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lang="en-US" dirty="0"/>
              <a:t>Interesting </a:t>
            </a:r>
            <a:r>
              <a:rPr lang="en-US" dirty="0" smtClean="0"/>
              <a:t>Surprise #2</a:t>
            </a:r>
          </a:p>
        </p:txBody>
      </p:sp>
      <p:graphicFrame>
        <p:nvGraphicFramePr>
          <p:cNvPr id="746775" name="Group 279"/>
          <p:cNvGraphicFramePr>
            <a:graphicFrameLocks noGrp="1"/>
          </p:cNvGraphicFramePr>
          <p:nvPr>
            <p:extLst>
              <p:ext uri="{D42A27DB-BD31-4B8C-83A1-F6EECF244321}">
                <p14:modId xmlns:p14="http://schemas.microsoft.com/office/powerpoint/2010/main" val="3202619193"/>
              </p:ext>
            </p:extLst>
          </p:nvPr>
        </p:nvGraphicFramePr>
        <p:xfrm>
          <a:off x="233416" y="1476622"/>
          <a:ext cx="8817634" cy="5323610"/>
        </p:xfrm>
        <a:graphic>
          <a:graphicData uri="http://schemas.openxmlformats.org/drawingml/2006/table">
            <a:tbl>
              <a:tblPr/>
              <a:tblGrid>
                <a:gridCol w="1269377"/>
                <a:gridCol w="743169"/>
                <a:gridCol w="704309"/>
                <a:gridCol w="739931"/>
                <a:gridCol w="765835"/>
                <a:gridCol w="765836"/>
                <a:gridCol w="765835"/>
                <a:gridCol w="765836"/>
                <a:gridCol w="765835"/>
                <a:gridCol w="765836"/>
                <a:gridCol w="765835"/>
              </a:tblGrid>
              <a:tr h="37077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200" b="0"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9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Threshold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Rank/Ordering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hMerge="1">
                  <a:txBody>
                    <a:bodyPr/>
                    <a:lstStyle/>
                    <a:p>
                      <a:endParaRPr lang="en-US"/>
                    </a:p>
                  </a:txBody>
                  <a:tcPr/>
                </a:tc>
                <a:tc hMerge="1">
                  <a:txBody>
                    <a:bodyPr/>
                    <a:lstStyle/>
                    <a:p>
                      <a:endParaRPr lang="en-US"/>
                    </a:p>
                  </a:txBody>
                  <a:tcPr/>
                </a:tc>
                <a:tc gridSpan="2">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Probability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hMerge="1">
                  <a:txBody>
                    <a:bodyPr/>
                    <a:lstStyle/>
                    <a:p>
                      <a:endParaRPr lang="en-US"/>
                    </a:p>
                  </a:txBody>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3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40639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Model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Cal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Accuracy</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F-Score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Lift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ROC Area</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Average Precision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Break Even Point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Squared Error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Cross-Entropy</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Times" charset="0"/>
                        </a:rPr>
                        <a:t>Mean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dirty="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smtClean="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smtClean="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dirty="0" smtClean="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dirty="0" smtClean="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dirty="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dirty="0" smtClean="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2"/>
                          </a:solidFill>
                          <a:effectLst/>
                          <a:latin typeface="Times" charset="0"/>
                        </a:rPr>
                        <a:t>BAYES-AVG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.926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.891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.985</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dirty="0" smtClean="0">
                          <a:ln>
                            <a:noFill/>
                          </a:ln>
                          <a:solidFill>
                            <a:schemeClr val="bg2"/>
                          </a:solidFill>
                          <a:effectLst/>
                          <a:latin typeface="Times" charset="0"/>
                        </a:rPr>
                        <a:t>.956</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dirty="0" smtClean="0">
                          <a:ln>
                            <a:noFill/>
                          </a:ln>
                          <a:solidFill>
                            <a:schemeClr val="bg2"/>
                          </a:solidFill>
                          <a:effectLst/>
                          <a:latin typeface="Times" charset="0"/>
                        </a:rPr>
                        <a:t>.956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BEST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.928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.919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AVG-ALL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.961</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.827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.809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.897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STACKING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.275</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.777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.835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.799</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.786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.847</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.332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.458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BOOST-DT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.929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RAND-FOR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BAG-DT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SVM</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.862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ANN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KNN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bl>
          </a:graphicData>
        </a:graphic>
      </p:graphicFrame>
    </p:spTree>
    <p:extLst>
      <p:ext uri="{BB962C8B-B14F-4D97-AF65-F5344CB8AC3E}">
        <p14:creationId xmlns:p14="http://schemas.microsoft.com/office/powerpoint/2010/main" val="3019703727"/>
      </p:ext>
    </p:extLst>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3164" y="310868"/>
            <a:ext cx="8840805" cy="4481794"/>
          </a:xfrm>
        </p:spPr>
        <p:txBody>
          <a:bodyPr/>
          <a:lstStyle/>
          <a:p>
            <a:r>
              <a:rPr lang="en-US" sz="4000" dirty="0" smtClean="0"/>
              <a:t>Turns out it’s difficult to form a weighted ensemble of highly correlated models without overfitting…</a:t>
            </a:r>
            <a:r>
              <a:rPr lang="en-US" sz="4000" dirty="0"/>
              <a:t/>
            </a:r>
            <a:br>
              <a:rPr lang="en-US" sz="4000" dirty="0"/>
            </a:br>
            <a:r>
              <a:rPr lang="en-US" sz="4000" dirty="0" smtClean="0"/>
              <a:t/>
            </a:r>
            <a:br>
              <a:rPr lang="en-US" sz="4000" dirty="0" smtClean="0"/>
            </a:br>
            <a:r>
              <a:rPr lang="en-US" sz="4000" dirty="0" smtClean="0"/>
              <a:t>Need new method: Ensemble Selection</a:t>
            </a:r>
            <a:endParaRPr lang="en-US" sz="4000" dirty="0"/>
          </a:p>
        </p:txBody>
      </p:sp>
    </p:spTree>
    <p:extLst>
      <p:ext uri="{BB962C8B-B14F-4D97-AF65-F5344CB8AC3E}">
        <p14:creationId xmlns:p14="http://schemas.microsoft.com/office/powerpoint/2010/main" val="1075041173"/>
      </p:ext>
    </p:extLst>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89091"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89092"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89093"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89094"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89095" name="Text Box 7"/>
          <p:cNvSpPr txBox="1">
            <a:spLocks noChangeArrowheads="1"/>
          </p:cNvSpPr>
          <p:nvPr/>
        </p:nvSpPr>
        <p:spPr bwMode="auto">
          <a:xfrm>
            <a:off x="388849" y="334182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89096"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89097"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89098"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89099"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89100"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89101"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89102"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Tree>
    <p:extLst>
      <p:ext uri="{BB962C8B-B14F-4D97-AF65-F5344CB8AC3E}">
        <p14:creationId xmlns:p14="http://schemas.microsoft.com/office/powerpoint/2010/main" val="424963892"/>
      </p:ext>
    </p:extLst>
  </p:cSld>
  <p:clrMapOvr>
    <a:masterClrMapping/>
  </p:clrMapOvr>
  <p:transition advTm="6456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0115"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0116"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0117"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0118"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0119" name="Text Box 7"/>
          <p:cNvSpPr txBox="1">
            <a:spLocks noChangeArrowheads="1"/>
          </p:cNvSpPr>
          <p:nvPr/>
        </p:nvSpPr>
        <p:spPr bwMode="auto">
          <a:xfrm>
            <a:off x="388849" y="334182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dirty="0"/>
              <a:t>Model 3</a:t>
            </a:r>
          </a:p>
        </p:txBody>
      </p:sp>
      <p:sp>
        <p:nvSpPr>
          <p:cNvPr id="90120"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0121"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0122"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0123"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0124"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0125"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0126"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0127"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0.8453</a:t>
            </a:r>
          </a:p>
        </p:txBody>
      </p:sp>
      <p:sp>
        <p:nvSpPr>
          <p:cNvPr id="90128"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0.8726</a:t>
            </a:r>
          </a:p>
        </p:txBody>
      </p:sp>
      <p:sp>
        <p:nvSpPr>
          <p:cNvPr id="90129" name="Text Box 17"/>
          <p:cNvSpPr txBox="1">
            <a:spLocks noChangeArrowheads="1"/>
          </p:cNvSpPr>
          <p:nvPr/>
        </p:nvSpPr>
        <p:spPr bwMode="auto">
          <a:xfrm>
            <a:off x="4818715" y="334182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0.9164</a:t>
            </a:r>
          </a:p>
        </p:txBody>
      </p:sp>
      <p:sp>
        <p:nvSpPr>
          <p:cNvPr id="90130" name="Text Box 18"/>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0.8142</a:t>
            </a:r>
          </a:p>
        </p:txBody>
      </p:sp>
      <p:sp>
        <p:nvSpPr>
          <p:cNvPr id="90131" name="Text Box 19"/>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0.8453</a:t>
            </a:r>
          </a:p>
        </p:txBody>
      </p:sp>
      <p:sp>
        <p:nvSpPr>
          <p:cNvPr id="90132" name="Text Box 20"/>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0.8745</a:t>
            </a:r>
          </a:p>
        </p:txBody>
      </p:sp>
      <p:sp>
        <p:nvSpPr>
          <p:cNvPr id="90133" name="Text Box 21"/>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0.9024</a:t>
            </a:r>
          </a:p>
        </p:txBody>
      </p:sp>
      <p:sp>
        <p:nvSpPr>
          <p:cNvPr id="90134" name="Text Box 22"/>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0.7034</a:t>
            </a:r>
          </a:p>
        </p:txBody>
      </p:sp>
      <p:sp>
        <p:nvSpPr>
          <p:cNvPr id="90135" name="Text Box 23"/>
          <p:cNvSpPr txBox="1">
            <a:spLocks noChangeArrowheads="1"/>
          </p:cNvSpPr>
          <p:nvPr/>
        </p:nvSpPr>
        <p:spPr bwMode="auto">
          <a:xfrm>
            <a:off x="4818715"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0.8342</a:t>
            </a:r>
          </a:p>
        </p:txBody>
      </p:sp>
      <p:sp>
        <p:nvSpPr>
          <p:cNvPr id="90136" name="Text Box 24"/>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Tree>
    <p:extLst>
      <p:ext uri="{BB962C8B-B14F-4D97-AF65-F5344CB8AC3E}">
        <p14:creationId xmlns:p14="http://schemas.microsoft.com/office/powerpoint/2010/main" val="265699883"/>
      </p:ext>
    </p:extLst>
  </p:cSld>
  <p:clrMapOvr>
    <a:masterClrMapping/>
  </p:clrMapOvr>
  <p:transition advTm="672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6" name="Title 615"/>
          <p:cNvSpPr>
            <a:spLocks noGrp="1"/>
          </p:cNvSpPr>
          <p:nvPr>
            <p:ph type="title"/>
          </p:nvPr>
        </p:nvSpPr>
        <p:spPr/>
        <p:txBody>
          <a:bodyPr/>
          <a:lstStyle/>
          <a:p>
            <a:r>
              <a:rPr lang="en-US" dirty="0" smtClean="0">
                <a:solidFill>
                  <a:schemeClr val="accent5">
                    <a:lumMod val="50000"/>
                  </a:schemeClr>
                </a:solidFill>
              </a:rPr>
              <a:t>Shallow, deep, and </a:t>
            </a:r>
            <a:r>
              <a:rPr lang="en-US" i="1" dirty="0" smtClean="0">
                <a:solidFill>
                  <a:schemeClr val="accent5">
                    <a:lumMod val="50000"/>
                  </a:schemeClr>
                </a:solidFill>
              </a:rPr>
              <a:t>deeper</a:t>
            </a:r>
            <a:endParaRPr lang="en-US" i="1" dirty="0">
              <a:solidFill>
                <a:schemeClr val="accent5">
                  <a:lumMod val="50000"/>
                </a:schemeClr>
              </a:solidFill>
            </a:endParaRPr>
          </a:p>
        </p:txBody>
      </p:sp>
      <p:grpSp>
        <p:nvGrpSpPr>
          <p:cNvPr id="112" name="Group 111"/>
          <p:cNvGrpSpPr/>
          <p:nvPr/>
        </p:nvGrpSpPr>
        <p:grpSpPr>
          <a:xfrm>
            <a:off x="603902" y="3694887"/>
            <a:ext cx="1402998" cy="1247988"/>
            <a:chOff x="1371600" y="1695450"/>
            <a:chExt cx="6311900" cy="3522663"/>
          </a:xfrm>
        </p:grpSpPr>
        <p:sp>
          <p:nvSpPr>
            <p:cNvPr id="2" name="Oval 3"/>
            <p:cNvSpPr>
              <a:spLocks noChangeArrowheads="1"/>
            </p:cNvSpPr>
            <p:nvPr/>
          </p:nvSpPr>
          <p:spPr bwMode="auto">
            <a:xfrm>
              <a:off x="2044700" y="24749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 name="Oval 4"/>
            <p:cNvSpPr>
              <a:spLocks noChangeArrowheads="1"/>
            </p:cNvSpPr>
            <p:nvPr/>
          </p:nvSpPr>
          <p:spPr bwMode="auto">
            <a:xfrm>
              <a:off x="3619500" y="24749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 name="Oval 5"/>
            <p:cNvSpPr>
              <a:spLocks noChangeArrowheads="1"/>
            </p:cNvSpPr>
            <p:nvPr/>
          </p:nvSpPr>
          <p:spPr bwMode="auto">
            <a:xfrm>
              <a:off x="5156200" y="24749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 name="Oval 6"/>
            <p:cNvSpPr>
              <a:spLocks noChangeArrowheads="1"/>
            </p:cNvSpPr>
            <p:nvPr/>
          </p:nvSpPr>
          <p:spPr bwMode="auto">
            <a:xfrm>
              <a:off x="7010400" y="24749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6" name="Line 7"/>
            <p:cNvSpPr>
              <a:spLocks noChangeShapeType="1"/>
            </p:cNvSpPr>
            <p:nvPr/>
          </p:nvSpPr>
          <p:spPr bwMode="auto">
            <a:xfrm flipV="1">
              <a:off x="2152650" y="1731963"/>
              <a:ext cx="0" cy="6350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7" name="Line 8"/>
            <p:cNvSpPr>
              <a:spLocks noChangeShapeType="1"/>
            </p:cNvSpPr>
            <p:nvPr/>
          </p:nvSpPr>
          <p:spPr bwMode="auto">
            <a:xfrm flipV="1">
              <a:off x="3714750" y="1719263"/>
              <a:ext cx="0" cy="660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8" name="Line 9"/>
            <p:cNvSpPr>
              <a:spLocks noChangeShapeType="1"/>
            </p:cNvSpPr>
            <p:nvPr/>
          </p:nvSpPr>
          <p:spPr bwMode="auto">
            <a:xfrm flipV="1">
              <a:off x="5264150" y="1695450"/>
              <a:ext cx="4763" cy="722313"/>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9" name="Line 10"/>
            <p:cNvSpPr>
              <a:spLocks noChangeShapeType="1"/>
            </p:cNvSpPr>
            <p:nvPr/>
          </p:nvSpPr>
          <p:spPr bwMode="auto">
            <a:xfrm flipV="1">
              <a:off x="7113588" y="1719263"/>
              <a:ext cx="0" cy="6858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10" name="Oval 11"/>
            <p:cNvSpPr>
              <a:spLocks noChangeArrowheads="1"/>
            </p:cNvSpPr>
            <p:nvPr/>
          </p:nvSpPr>
          <p:spPr bwMode="auto">
            <a:xfrm>
              <a:off x="20574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1" name="Oval 12"/>
            <p:cNvSpPr>
              <a:spLocks noChangeArrowheads="1"/>
            </p:cNvSpPr>
            <p:nvPr/>
          </p:nvSpPr>
          <p:spPr bwMode="auto">
            <a:xfrm>
              <a:off x="2387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 name="Oval 13"/>
            <p:cNvSpPr>
              <a:spLocks noChangeArrowheads="1"/>
            </p:cNvSpPr>
            <p:nvPr/>
          </p:nvSpPr>
          <p:spPr bwMode="auto">
            <a:xfrm>
              <a:off x="2705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 name="Oval 14"/>
            <p:cNvSpPr>
              <a:spLocks noChangeArrowheads="1"/>
            </p:cNvSpPr>
            <p:nvPr/>
          </p:nvSpPr>
          <p:spPr bwMode="auto">
            <a:xfrm>
              <a:off x="3022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4" name="Oval 15"/>
            <p:cNvSpPr>
              <a:spLocks noChangeArrowheads="1"/>
            </p:cNvSpPr>
            <p:nvPr/>
          </p:nvSpPr>
          <p:spPr bwMode="auto">
            <a:xfrm>
              <a:off x="3340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5" name="Oval 16"/>
            <p:cNvSpPr>
              <a:spLocks noChangeArrowheads="1"/>
            </p:cNvSpPr>
            <p:nvPr/>
          </p:nvSpPr>
          <p:spPr bwMode="auto">
            <a:xfrm>
              <a:off x="3657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6" name="Oval 17"/>
            <p:cNvSpPr>
              <a:spLocks noChangeArrowheads="1"/>
            </p:cNvSpPr>
            <p:nvPr/>
          </p:nvSpPr>
          <p:spPr bwMode="auto">
            <a:xfrm>
              <a:off x="3975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7" name="Oval 18"/>
            <p:cNvSpPr>
              <a:spLocks noChangeArrowheads="1"/>
            </p:cNvSpPr>
            <p:nvPr/>
          </p:nvSpPr>
          <p:spPr bwMode="auto">
            <a:xfrm>
              <a:off x="4292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8" name="Oval 19"/>
            <p:cNvSpPr>
              <a:spLocks noChangeArrowheads="1"/>
            </p:cNvSpPr>
            <p:nvPr/>
          </p:nvSpPr>
          <p:spPr bwMode="auto">
            <a:xfrm>
              <a:off x="4610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9" name="Oval 20"/>
            <p:cNvSpPr>
              <a:spLocks noChangeArrowheads="1"/>
            </p:cNvSpPr>
            <p:nvPr/>
          </p:nvSpPr>
          <p:spPr bwMode="auto">
            <a:xfrm>
              <a:off x="4927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0" name="Oval 21"/>
            <p:cNvSpPr>
              <a:spLocks noChangeArrowheads="1"/>
            </p:cNvSpPr>
            <p:nvPr/>
          </p:nvSpPr>
          <p:spPr bwMode="auto">
            <a:xfrm>
              <a:off x="5245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1" name="Oval 22"/>
            <p:cNvSpPr>
              <a:spLocks noChangeArrowheads="1"/>
            </p:cNvSpPr>
            <p:nvPr/>
          </p:nvSpPr>
          <p:spPr bwMode="auto">
            <a:xfrm>
              <a:off x="5562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 name="Oval 23"/>
            <p:cNvSpPr>
              <a:spLocks noChangeArrowheads="1"/>
            </p:cNvSpPr>
            <p:nvPr/>
          </p:nvSpPr>
          <p:spPr bwMode="auto">
            <a:xfrm>
              <a:off x="5880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 name="Oval 24"/>
            <p:cNvSpPr>
              <a:spLocks noChangeArrowheads="1"/>
            </p:cNvSpPr>
            <p:nvPr/>
          </p:nvSpPr>
          <p:spPr bwMode="auto">
            <a:xfrm>
              <a:off x="6197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4" name="Oval 25"/>
            <p:cNvSpPr>
              <a:spLocks noChangeArrowheads="1"/>
            </p:cNvSpPr>
            <p:nvPr/>
          </p:nvSpPr>
          <p:spPr bwMode="auto">
            <a:xfrm>
              <a:off x="6515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5" name="Oval 26"/>
            <p:cNvSpPr>
              <a:spLocks noChangeArrowheads="1"/>
            </p:cNvSpPr>
            <p:nvPr/>
          </p:nvSpPr>
          <p:spPr bwMode="auto">
            <a:xfrm>
              <a:off x="6832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6" name="Oval 27"/>
            <p:cNvSpPr>
              <a:spLocks noChangeArrowheads="1"/>
            </p:cNvSpPr>
            <p:nvPr/>
          </p:nvSpPr>
          <p:spPr bwMode="auto">
            <a:xfrm>
              <a:off x="71501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7" name="Oval 28"/>
            <p:cNvSpPr>
              <a:spLocks noChangeArrowheads="1"/>
            </p:cNvSpPr>
            <p:nvPr/>
          </p:nvSpPr>
          <p:spPr bwMode="auto">
            <a:xfrm>
              <a:off x="7467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 name="Oval 29"/>
            <p:cNvSpPr>
              <a:spLocks noChangeArrowheads="1"/>
            </p:cNvSpPr>
            <p:nvPr/>
          </p:nvSpPr>
          <p:spPr bwMode="auto">
            <a:xfrm>
              <a:off x="17145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 name="Oval 30"/>
            <p:cNvSpPr>
              <a:spLocks noChangeArrowheads="1"/>
            </p:cNvSpPr>
            <p:nvPr/>
          </p:nvSpPr>
          <p:spPr bwMode="auto">
            <a:xfrm>
              <a:off x="1371600" y="34401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 name="Oval 31"/>
            <p:cNvSpPr>
              <a:spLocks noChangeArrowheads="1"/>
            </p:cNvSpPr>
            <p:nvPr/>
          </p:nvSpPr>
          <p:spPr bwMode="auto">
            <a:xfrm>
              <a:off x="2413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 name="Oval 32"/>
            <p:cNvSpPr>
              <a:spLocks noChangeArrowheads="1"/>
            </p:cNvSpPr>
            <p:nvPr/>
          </p:nvSpPr>
          <p:spPr bwMode="auto">
            <a:xfrm>
              <a:off x="2730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2" name="Oval 33"/>
            <p:cNvSpPr>
              <a:spLocks noChangeArrowheads="1"/>
            </p:cNvSpPr>
            <p:nvPr/>
          </p:nvSpPr>
          <p:spPr bwMode="auto">
            <a:xfrm>
              <a:off x="3048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3" name="Oval 34"/>
            <p:cNvSpPr>
              <a:spLocks noChangeArrowheads="1"/>
            </p:cNvSpPr>
            <p:nvPr/>
          </p:nvSpPr>
          <p:spPr bwMode="auto">
            <a:xfrm>
              <a:off x="3365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4" name="Oval 35"/>
            <p:cNvSpPr>
              <a:spLocks noChangeArrowheads="1"/>
            </p:cNvSpPr>
            <p:nvPr/>
          </p:nvSpPr>
          <p:spPr bwMode="auto">
            <a:xfrm>
              <a:off x="3683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 name="Oval 36"/>
            <p:cNvSpPr>
              <a:spLocks noChangeArrowheads="1"/>
            </p:cNvSpPr>
            <p:nvPr/>
          </p:nvSpPr>
          <p:spPr bwMode="auto">
            <a:xfrm>
              <a:off x="4000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 name="Oval 37"/>
            <p:cNvSpPr>
              <a:spLocks noChangeArrowheads="1"/>
            </p:cNvSpPr>
            <p:nvPr/>
          </p:nvSpPr>
          <p:spPr bwMode="auto">
            <a:xfrm>
              <a:off x="4318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 name="Oval 38"/>
            <p:cNvSpPr>
              <a:spLocks noChangeArrowheads="1"/>
            </p:cNvSpPr>
            <p:nvPr/>
          </p:nvSpPr>
          <p:spPr bwMode="auto">
            <a:xfrm>
              <a:off x="4635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8" name="Oval 39"/>
            <p:cNvSpPr>
              <a:spLocks noChangeArrowheads="1"/>
            </p:cNvSpPr>
            <p:nvPr/>
          </p:nvSpPr>
          <p:spPr bwMode="auto">
            <a:xfrm>
              <a:off x="4953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9" name="Oval 40"/>
            <p:cNvSpPr>
              <a:spLocks noChangeArrowheads="1"/>
            </p:cNvSpPr>
            <p:nvPr/>
          </p:nvSpPr>
          <p:spPr bwMode="auto">
            <a:xfrm>
              <a:off x="5270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0" name="Oval 41"/>
            <p:cNvSpPr>
              <a:spLocks noChangeArrowheads="1"/>
            </p:cNvSpPr>
            <p:nvPr/>
          </p:nvSpPr>
          <p:spPr bwMode="auto">
            <a:xfrm>
              <a:off x="5588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1" name="Oval 42"/>
            <p:cNvSpPr>
              <a:spLocks noChangeArrowheads="1"/>
            </p:cNvSpPr>
            <p:nvPr/>
          </p:nvSpPr>
          <p:spPr bwMode="auto">
            <a:xfrm>
              <a:off x="5905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2" name="Oval 43"/>
            <p:cNvSpPr>
              <a:spLocks noChangeArrowheads="1"/>
            </p:cNvSpPr>
            <p:nvPr/>
          </p:nvSpPr>
          <p:spPr bwMode="auto">
            <a:xfrm>
              <a:off x="62230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 name="Oval 44"/>
            <p:cNvSpPr>
              <a:spLocks noChangeArrowheads="1"/>
            </p:cNvSpPr>
            <p:nvPr/>
          </p:nvSpPr>
          <p:spPr bwMode="auto">
            <a:xfrm>
              <a:off x="6540500" y="4621213"/>
              <a:ext cx="215900" cy="215900"/>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 name="Line 45"/>
            <p:cNvSpPr>
              <a:spLocks noChangeShapeType="1"/>
            </p:cNvSpPr>
            <p:nvPr/>
          </p:nvSpPr>
          <p:spPr bwMode="auto">
            <a:xfrm>
              <a:off x="2520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 name="Line 46"/>
            <p:cNvSpPr>
              <a:spLocks noChangeShapeType="1"/>
            </p:cNvSpPr>
            <p:nvPr/>
          </p:nvSpPr>
          <p:spPr bwMode="auto">
            <a:xfrm>
              <a:off x="2838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 name="Line 47"/>
            <p:cNvSpPr>
              <a:spLocks noChangeShapeType="1"/>
            </p:cNvSpPr>
            <p:nvPr/>
          </p:nvSpPr>
          <p:spPr bwMode="auto">
            <a:xfrm>
              <a:off x="3155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 name="Line 48"/>
            <p:cNvSpPr>
              <a:spLocks noChangeShapeType="1"/>
            </p:cNvSpPr>
            <p:nvPr/>
          </p:nvSpPr>
          <p:spPr bwMode="auto">
            <a:xfrm>
              <a:off x="3473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 name="Line 49"/>
            <p:cNvSpPr>
              <a:spLocks noChangeShapeType="1"/>
            </p:cNvSpPr>
            <p:nvPr/>
          </p:nvSpPr>
          <p:spPr bwMode="auto">
            <a:xfrm>
              <a:off x="3790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9" name="Line 50"/>
            <p:cNvSpPr>
              <a:spLocks noChangeShapeType="1"/>
            </p:cNvSpPr>
            <p:nvPr/>
          </p:nvSpPr>
          <p:spPr bwMode="auto">
            <a:xfrm>
              <a:off x="4108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0" name="Line 51"/>
            <p:cNvSpPr>
              <a:spLocks noChangeShapeType="1"/>
            </p:cNvSpPr>
            <p:nvPr/>
          </p:nvSpPr>
          <p:spPr bwMode="auto">
            <a:xfrm>
              <a:off x="4425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1" name="Line 52"/>
            <p:cNvSpPr>
              <a:spLocks noChangeShapeType="1"/>
            </p:cNvSpPr>
            <p:nvPr/>
          </p:nvSpPr>
          <p:spPr bwMode="auto">
            <a:xfrm>
              <a:off x="4743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 name="Line 53"/>
            <p:cNvSpPr>
              <a:spLocks noChangeShapeType="1"/>
            </p:cNvSpPr>
            <p:nvPr/>
          </p:nvSpPr>
          <p:spPr bwMode="auto">
            <a:xfrm>
              <a:off x="5060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 name="Line 54"/>
            <p:cNvSpPr>
              <a:spLocks noChangeShapeType="1"/>
            </p:cNvSpPr>
            <p:nvPr/>
          </p:nvSpPr>
          <p:spPr bwMode="auto">
            <a:xfrm>
              <a:off x="5378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 name="Line 55"/>
            <p:cNvSpPr>
              <a:spLocks noChangeShapeType="1"/>
            </p:cNvSpPr>
            <p:nvPr/>
          </p:nvSpPr>
          <p:spPr bwMode="auto">
            <a:xfrm>
              <a:off x="5695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5" name="Line 56"/>
            <p:cNvSpPr>
              <a:spLocks noChangeShapeType="1"/>
            </p:cNvSpPr>
            <p:nvPr/>
          </p:nvSpPr>
          <p:spPr bwMode="auto">
            <a:xfrm>
              <a:off x="6013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6" name="Line 57"/>
            <p:cNvSpPr>
              <a:spLocks noChangeShapeType="1"/>
            </p:cNvSpPr>
            <p:nvPr/>
          </p:nvSpPr>
          <p:spPr bwMode="auto">
            <a:xfrm>
              <a:off x="63309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 name="Line 58"/>
            <p:cNvSpPr>
              <a:spLocks noChangeShapeType="1"/>
            </p:cNvSpPr>
            <p:nvPr/>
          </p:nvSpPr>
          <p:spPr bwMode="auto">
            <a:xfrm>
              <a:off x="6648450" y="4926013"/>
              <a:ext cx="0" cy="2921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 name="Line 59"/>
            <p:cNvSpPr>
              <a:spLocks noChangeShapeType="1"/>
            </p:cNvSpPr>
            <p:nvPr/>
          </p:nvSpPr>
          <p:spPr bwMode="auto">
            <a:xfrm flipH="1" flipV="1">
              <a:off x="17843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9" name="Line 60"/>
            <p:cNvSpPr>
              <a:spLocks noChangeShapeType="1"/>
            </p:cNvSpPr>
            <p:nvPr/>
          </p:nvSpPr>
          <p:spPr bwMode="auto">
            <a:xfrm flipH="1" flipV="1">
              <a:off x="21526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 name="Line 61"/>
            <p:cNvSpPr>
              <a:spLocks noChangeShapeType="1"/>
            </p:cNvSpPr>
            <p:nvPr/>
          </p:nvSpPr>
          <p:spPr bwMode="auto">
            <a:xfrm flipH="1" flipV="1">
              <a:off x="25209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 name="Line 62"/>
            <p:cNvSpPr>
              <a:spLocks noChangeShapeType="1"/>
            </p:cNvSpPr>
            <p:nvPr/>
          </p:nvSpPr>
          <p:spPr bwMode="auto">
            <a:xfrm flipH="1" flipV="1">
              <a:off x="28892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2" name="Line 63"/>
            <p:cNvSpPr>
              <a:spLocks noChangeShapeType="1"/>
            </p:cNvSpPr>
            <p:nvPr/>
          </p:nvSpPr>
          <p:spPr bwMode="auto">
            <a:xfrm flipH="1" flipV="1">
              <a:off x="32575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3" name="Line 64"/>
            <p:cNvSpPr>
              <a:spLocks noChangeShapeType="1"/>
            </p:cNvSpPr>
            <p:nvPr/>
          </p:nvSpPr>
          <p:spPr bwMode="auto">
            <a:xfrm flipH="1" flipV="1">
              <a:off x="36258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4" name="Line 65"/>
            <p:cNvSpPr>
              <a:spLocks noChangeShapeType="1"/>
            </p:cNvSpPr>
            <p:nvPr/>
          </p:nvSpPr>
          <p:spPr bwMode="auto">
            <a:xfrm flipH="1" flipV="1">
              <a:off x="39941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5" name="Line 66"/>
            <p:cNvSpPr>
              <a:spLocks noChangeShapeType="1"/>
            </p:cNvSpPr>
            <p:nvPr/>
          </p:nvSpPr>
          <p:spPr bwMode="auto">
            <a:xfrm flipH="1" flipV="1">
              <a:off x="43624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6" name="Line 67"/>
            <p:cNvSpPr>
              <a:spLocks noChangeShapeType="1"/>
            </p:cNvSpPr>
            <p:nvPr/>
          </p:nvSpPr>
          <p:spPr bwMode="auto">
            <a:xfrm flipH="1" flipV="1">
              <a:off x="47307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7" name="Line 68"/>
            <p:cNvSpPr>
              <a:spLocks noChangeShapeType="1"/>
            </p:cNvSpPr>
            <p:nvPr/>
          </p:nvSpPr>
          <p:spPr bwMode="auto">
            <a:xfrm flipH="1" flipV="1">
              <a:off x="50990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8" name="Line 69"/>
            <p:cNvSpPr>
              <a:spLocks noChangeShapeType="1"/>
            </p:cNvSpPr>
            <p:nvPr/>
          </p:nvSpPr>
          <p:spPr bwMode="auto">
            <a:xfrm flipH="1" flipV="1">
              <a:off x="54673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9" name="Line 70"/>
            <p:cNvSpPr>
              <a:spLocks noChangeShapeType="1"/>
            </p:cNvSpPr>
            <p:nvPr/>
          </p:nvSpPr>
          <p:spPr bwMode="auto">
            <a:xfrm flipH="1" flipV="1">
              <a:off x="5835650" y="3751263"/>
              <a:ext cx="6858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0" name="Line 71"/>
            <p:cNvSpPr>
              <a:spLocks noChangeShapeType="1"/>
            </p:cNvSpPr>
            <p:nvPr/>
          </p:nvSpPr>
          <p:spPr bwMode="auto">
            <a:xfrm flipV="1">
              <a:off x="25527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1" name="Line 72"/>
            <p:cNvSpPr>
              <a:spLocks noChangeShapeType="1"/>
            </p:cNvSpPr>
            <p:nvPr/>
          </p:nvSpPr>
          <p:spPr bwMode="auto">
            <a:xfrm flipV="1">
              <a:off x="28956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2" name="Line 73"/>
            <p:cNvSpPr>
              <a:spLocks noChangeShapeType="1"/>
            </p:cNvSpPr>
            <p:nvPr/>
          </p:nvSpPr>
          <p:spPr bwMode="auto">
            <a:xfrm flipV="1">
              <a:off x="32385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3" name="Line 74"/>
            <p:cNvSpPr>
              <a:spLocks noChangeShapeType="1"/>
            </p:cNvSpPr>
            <p:nvPr/>
          </p:nvSpPr>
          <p:spPr bwMode="auto">
            <a:xfrm flipV="1">
              <a:off x="35814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4" name="Line 75"/>
            <p:cNvSpPr>
              <a:spLocks noChangeShapeType="1"/>
            </p:cNvSpPr>
            <p:nvPr/>
          </p:nvSpPr>
          <p:spPr bwMode="auto">
            <a:xfrm flipV="1">
              <a:off x="39243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5" name="Line 76"/>
            <p:cNvSpPr>
              <a:spLocks noChangeShapeType="1"/>
            </p:cNvSpPr>
            <p:nvPr/>
          </p:nvSpPr>
          <p:spPr bwMode="auto">
            <a:xfrm flipV="1">
              <a:off x="42672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6" name="Line 77"/>
            <p:cNvSpPr>
              <a:spLocks noChangeShapeType="1"/>
            </p:cNvSpPr>
            <p:nvPr/>
          </p:nvSpPr>
          <p:spPr bwMode="auto">
            <a:xfrm flipV="1">
              <a:off x="46101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7" name="Line 78"/>
            <p:cNvSpPr>
              <a:spLocks noChangeShapeType="1"/>
            </p:cNvSpPr>
            <p:nvPr/>
          </p:nvSpPr>
          <p:spPr bwMode="auto">
            <a:xfrm flipV="1">
              <a:off x="49530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8" name="Line 79"/>
            <p:cNvSpPr>
              <a:spLocks noChangeShapeType="1"/>
            </p:cNvSpPr>
            <p:nvPr/>
          </p:nvSpPr>
          <p:spPr bwMode="auto">
            <a:xfrm flipV="1">
              <a:off x="52959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79" name="Line 80"/>
            <p:cNvSpPr>
              <a:spLocks noChangeShapeType="1"/>
            </p:cNvSpPr>
            <p:nvPr/>
          </p:nvSpPr>
          <p:spPr bwMode="auto">
            <a:xfrm flipV="1">
              <a:off x="56388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0" name="Line 81"/>
            <p:cNvSpPr>
              <a:spLocks noChangeShapeType="1"/>
            </p:cNvSpPr>
            <p:nvPr/>
          </p:nvSpPr>
          <p:spPr bwMode="auto">
            <a:xfrm flipV="1">
              <a:off x="59817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1" name="Line 82"/>
            <p:cNvSpPr>
              <a:spLocks noChangeShapeType="1"/>
            </p:cNvSpPr>
            <p:nvPr/>
          </p:nvSpPr>
          <p:spPr bwMode="auto">
            <a:xfrm flipV="1">
              <a:off x="63246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2" name="Line 83"/>
            <p:cNvSpPr>
              <a:spLocks noChangeShapeType="1"/>
            </p:cNvSpPr>
            <p:nvPr/>
          </p:nvSpPr>
          <p:spPr bwMode="auto">
            <a:xfrm flipV="1">
              <a:off x="66675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3" name="Line 84"/>
            <p:cNvSpPr>
              <a:spLocks noChangeShapeType="1"/>
            </p:cNvSpPr>
            <p:nvPr/>
          </p:nvSpPr>
          <p:spPr bwMode="auto">
            <a:xfrm flipV="1">
              <a:off x="7010400" y="3751263"/>
              <a:ext cx="571500" cy="7747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4" name="Line 85"/>
            <p:cNvSpPr>
              <a:spLocks noChangeShapeType="1"/>
            </p:cNvSpPr>
            <p:nvPr/>
          </p:nvSpPr>
          <p:spPr bwMode="auto">
            <a:xfrm flipV="1">
              <a:off x="15113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5" name="Line 86"/>
            <p:cNvSpPr>
              <a:spLocks noChangeShapeType="1"/>
            </p:cNvSpPr>
            <p:nvPr/>
          </p:nvSpPr>
          <p:spPr bwMode="auto">
            <a:xfrm flipV="1">
              <a:off x="19431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6" name="Line 87"/>
            <p:cNvSpPr>
              <a:spLocks noChangeShapeType="1"/>
            </p:cNvSpPr>
            <p:nvPr/>
          </p:nvSpPr>
          <p:spPr bwMode="auto">
            <a:xfrm flipV="1">
              <a:off x="23749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7" name="Line 88"/>
            <p:cNvSpPr>
              <a:spLocks noChangeShapeType="1"/>
            </p:cNvSpPr>
            <p:nvPr/>
          </p:nvSpPr>
          <p:spPr bwMode="auto">
            <a:xfrm flipV="1">
              <a:off x="28067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8" name="Line 89"/>
            <p:cNvSpPr>
              <a:spLocks noChangeShapeType="1"/>
            </p:cNvSpPr>
            <p:nvPr/>
          </p:nvSpPr>
          <p:spPr bwMode="auto">
            <a:xfrm flipV="1">
              <a:off x="32385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89" name="Line 90"/>
            <p:cNvSpPr>
              <a:spLocks noChangeShapeType="1"/>
            </p:cNvSpPr>
            <p:nvPr/>
          </p:nvSpPr>
          <p:spPr bwMode="auto">
            <a:xfrm flipV="1">
              <a:off x="36703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0" name="Line 91"/>
            <p:cNvSpPr>
              <a:spLocks noChangeShapeType="1"/>
            </p:cNvSpPr>
            <p:nvPr/>
          </p:nvSpPr>
          <p:spPr bwMode="auto">
            <a:xfrm flipV="1">
              <a:off x="41021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1" name="Line 92"/>
            <p:cNvSpPr>
              <a:spLocks noChangeShapeType="1"/>
            </p:cNvSpPr>
            <p:nvPr/>
          </p:nvSpPr>
          <p:spPr bwMode="auto">
            <a:xfrm flipV="1">
              <a:off x="45339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2" name="Line 93"/>
            <p:cNvSpPr>
              <a:spLocks noChangeShapeType="1"/>
            </p:cNvSpPr>
            <p:nvPr/>
          </p:nvSpPr>
          <p:spPr bwMode="auto">
            <a:xfrm flipV="1">
              <a:off x="49657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3" name="Line 94"/>
            <p:cNvSpPr>
              <a:spLocks noChangeShapeType="1"/>
            </p:cNvSpPr>
            <p:nvPr/>
          </p:nvSpPr>
          <p:spPr bwMode="auto">
            <a:xfrm flipV="1">
              <a:off x="53975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4" name="Line 95"/>
            <p:cNvSpPr>
              <a:spLocks noChangeShapeType="1"/>
            </p:cNvSpPr>
            <p:nvPr/>
          </p:nvSpPr>
          <p:spPr bwMode="auto">
            <a:xfrm flipV="1">
              <a:off x="58293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5" name="Line 96"/>
            <p:cNvSpPr>
              <a:spLocks noChangeShapeType="1"/>
            </p:cNvSpPr>
            <p:nvPr/>
          </p:nvSpPr>
          <p:spPr bwMode="auto">
            <a:xfrm flipV="1">
              <a:off x="62611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6" name="Line 97"/>
            <p:cNvSpPr>
              <a:spLocks noChangeShapeType="1"/>
            </p:cNvSpPr>
            <p:nvPr/>
          </p:nvSpPr>
          <p:spPr bwMode="auto">
            <a:xfrm flipV="1">
              <a:off x="6692900" y="2747963"/>
              <a:ext cx="584200" cy="6096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7" name="Line 98"/>
            <p:cNvSpPr>
              <a:spLocks noChangeShapeType="1"/>
            </p:cNvSpPr>
            <p:nvPr/>
          </p:nvSpPr>
          <p:spPr bwMode="auto">
            <a:xfrm flipH="1" flipV="1">
              <a:off x="22542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8" name="Line 99"/>
            <p:cNvSpPr>
              <a:spLocks noChangeShapeType="1"/>
            </p:cNvSpPr>
            <p:nvPr/>
          </p:nvSpPr>
          <p:spPr bwMode="auto">
            <a:xfrm flipH="1" flipV="1">
              <a:off x="26098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99" name="Line 100"/>
            <p:cNvSpPr>
              <a:spLocks noChangeShapeType="1"/>
            </p:cNvSpPr>
            <p:nvPr/>
          </p:nvSpPr>
          <p:spPr bwMode="auto">
            <a:xfrm flipH="1" flipV="1">
              <a:off x="29654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0" name="Line 101"/>
            <p:cNvSpPr>
              <a:spLocks noChangeShapeType="1"/>
            </p:cNvSpPr>
            <p:nvPr/>
          </p:nvSpPr>
          <p:spPr bwMode="auto">
            <a:xfrm flipH="1" flipV="1">
              <a:off x="33210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1" name="Line 102"/>
            <p:cNvSpPr>
              <a:spLocks noChangeShapeType="1"/>
            </p:cNvSpPr>
            <p:nvPr/>
          </p:nvSpPr>
          <p:spPr bwMode="auto">
            <a:xfrm flipH="1" flipV="1">
              <a:off x="36766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2" name="Line 103"/>
            <p:cNvSpPr>
              <a:spLocks noChangeShapeType="1"/>
            </p:cNvSpPr>
            <p:nvPr/>
          </p:nvSpPr>
          <p:spPr bwMode="auto">
            <a:xfrm flipH="1" flipV="1">
              <a:off x="40322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3" name="Line 104"/>
            <p:cNvSpPr>
              <a:spLocks noChangeShapeType="1"/>
            </p:cNvSpPr>
            <p:nvPr/>
          </p:nvSpPr>
          <p:spPr bwMode="auto">
            <a:xfrm flipH="1" flipV="1">
              <a:off x="43878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4" name="Line 105"/>
            <p:cNvSpPr>
              <a:spLocks noChangeShapeType="1"/>
            </p:cNvSpPr>
            <p:nvPr/>
          </p:nvSpPr>
          <p:spPr bwMode="auto">
            <a:xfrm flipH="1" flipV="1">
              <a:off x="47434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5" name="Line 106"/>
            <p:cNvSpPr>
              <a:spLocks noChangeShapeType="1"/>
            </p:cNvSpPr>
            <p:nvPr/>
          </p:nvSpPr>
          <p:spPr bwMode="auto">
            <a:xfrm flipH="1" flipV="1">
              <a:off x="50990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6" name="Line 107"/>
            <p:cNvSpPr>
              <a:spLocks noChangeShapeType="1"/>
            </p:cNvSpPr>
            <p:nvPr/>
          </p:nvSpPr>
          <p:spPr bwMode="auto">
            <a:xfrm flipH="1" flipV="1">
              <a:off x="54546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7" name="Line 108"/>
            <p:cNvSpPr>
              <a:spLocks noChangeShapeType="1"/>
            </p:cNvSpPr>
            <p:nvPr/>
          </p:nvSpPr>
          <p:spPr bwMode="auto">
            <a:xfrm flipH="1" flipV="1">
              <a:off x="58102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8" name="Line 109"/>
            <p:cNvSpPr>
              <a:spLocks noChangeShapeType="1"/>
            </p:cNvSpPr>
            <p:nvPr/>
          </p:nvSpPr>
          <p:spPr bwMode="auto">
            <a:xfrm flipH="1" flipV="1">
              <a:off x="61658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09" name="Line 110"/>
            <p:cNvSpPr>
              <a:spLocks noChangeShapeType="1"/>
            </p:cNvSpPr>
            <p:nvPr/>
          </p:nvSpPr>
          <p:spPr bwMode="auto">
            <a:xfrm flipH="1" flipV="1">
              <a:off x="65214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10" name="Line 111"/>
            <p:cNvSpPr>
              <a:spLocks noChangeShapeType="1"/>
            </p:cNvSpPr>
            <p:nvPr/>
          </p:nvSpPr>
          <p:spPr bwMode="auto">
            <a:xfrm flipH="1" flipV="1">
              <a:off x="68770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11" name="Line 112"/>
            <p:cNvSpPr>
              <a:spLocks noChangeShapeType="1"/>
            </p:cNvSpPr>
            <p:nvPr/>
          </p:nvSpPr>
          <p:spPr bwMode="auto">
            <a:xfrm flipH="1" flipV="1">
              <a:off x="7232650" y="2735263"/>
              <a:ext cx="444500" cy="622300"/>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grpSp>
      <p:sp>
        <p:nvSpPr>
          <p:cNvPr id="344" name="TextBox 343"/>
          <p:cNvSpPr txBox="1"/>
          <p:nvPr/>
        </p:nvSpPr>
        <p:spPr>
          <a:xfrm>
            <a:off x="953034" y="3344862"/>
            <a:ext cx="814647" cy="304250"/>
          </a:xfrm>
          <a:prstGeom prst="rect">
            <a:avLst/>
          </a:prstGeom>
          <a:noFill/>
        </p:spPr>
        <p:txBody>
          <a:bodyPr wrap="none" rtlCol="0">
            <a:spAutoFit/>
          </a:bodyPr>
          <a:lstStyle/>
          <a:p>
            <a:r>
              <a:rPr lang="en-US" sz="1377" dirty="0"/>
              <a:t>Outputs</a:t>
            </a:r>
          </a:p>
        </p:txBody>
      </p:sp>
      <p:sp>
        <p:nvSpPr>
          <p:cNvPr id="346" name="TextBox 345"/>
          <p:cNvSpPr txBox="1"/>
          <p:nvPr/>
        </p:nvSpPr>
        <p:spPr>
          <a:xfrm>
            <a:off x="1052748" y="4940060"/>
            <a:ext cx="668773" cy="304250"/>
          </a:xfrm>
          <a:prstGeom prst="rect">
            <a:avLst/>
          </a:prstGeom>
          <a:noFill/>
        </p:spPr>
        <p:txBody>
          <a:bodyPr wrap="none" rtlCol="0">
            <a:spAutoFit/>
          </a:bodyPr>
          <a:lstStyle/>
          <a:p>
            <a:r>
              <a:rPr lang="en-US" sz="1377" dirty="0"/>
              <a:t>Inputs</a:t>
            </a:r>
          </a:p>
        </p:txBody>
      </p:sp>
      <p:sp>
        <p:nvSpPr>
          <p:cNvPr id="617" name="TextBox 616"/>
          <p:cNvSpPr txBox="1"/>
          <p:nvPr/>
        </p:nvSpPr>
        <p:spPr>
          <a:xfrm>
            <a:off x="434541" y="2886476"/>
            <a:ext cx="2182777" cy="304250"/>
          </a:xfrm>
          <a:prstGeom prst="rect">
            <a:avLst/>
          </a:prstGeom>
          <a:noFill/>
        </p:spPr>
        <p:txBody>
          <a:bodyPr wrap="none" rtlCol="0">
            <a:spAutoFit/>
          </a:bodyPr>
          <a:lstStyle/>
          <a:p>
            <a:r>
              <a:rPr lang="en-US" sz="1377" dirty="0"/>
              <a:t>SNN: Single Hidden Layer</a:t>
            </a:r>
          </a:p>
        </p:txBody>
      </p:sp>
      <p:sp>
        <p:nvSpPr>
          <p:cNvPr id="114" name="Oval 3"/>
          <p:cNvSpPr>
            <a:spLocks noChangeArrowheads="1"/>
          </p:cNvSpPr>
          <p:nvPr/>
        </p:nvSpPr>
        <p:spPr bwMode="auto">
          <a:xfrm>
            <a:off x="3715926" y="3113928"/>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15" name="Oval 4"/>
          <p:cNvSpPr>
            <a:spLocks noChangeArrowheads="1"/>
          </p:cNvSpPr>
          <p:nvPr/>
        </p:nvSpPr>
        <p:spPr bwMode="auto">
          <a:xfrm>
            <a:off x="4065971" y="3113928"/>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16" name="Oval 5"/>
          <p:cNvSpPr>
            <a:spLocks noChangeArrowheads="1"/>
          </p:cNvSpPr>
          <p:nvPr/>
        </p:nvSpPr>
        <p:spPr bwMode="auto">
          <a:xfrm>
            <a:off x="4407546" y="3113928"/>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17" name="Oval 6"/>
          <p:cNvSpPr>
            <a:spLocks noChangeArrowheads="1"/>
          </p:cNvSpPr>
          <p:nvPr/>
        </p:nvSpPr>
        <p:spPr bwMode="auto">
          <a:xfrm>
            <a:off x="4819694" y="3113928"/>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18" name="Line 7"/>
          <p:cNvSpPr>
            <a:spLocks noChangeShapeType="1"/>
          </p:cNvSpPr>
          <p:nvPr/>
        </p:nvSpPr>
        <p:spPr bwMode="auto">
          <a:xfrm flipV="1">
            <a:off x="3739922" y="2850721"/>
            <a:ext cx="0" cy="22496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119" name="Line 8"/>
          <p:cNvSpPr>
            <a:spLocks noChangeShapeType="1"/>
          </p:cNvSpPr>
          <p:nvPr/>
        </p:nvSpPr>
        <p:spPr bwMode="auto">
          <a:xfrm flipV="1">
            <a:off x="4087142" y="2846222"/>
            <a:ext cx="0" cy="23396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120" name="Line 9"/>
          <p:cNvSpPr>
            <a:spLocks noChangeShapeType="1"/>
          </p:cNvSpPr>
          <p:nvPr/>
        </p:nvSpPr>
        <p:spPr bwMode="auto">
          <a:xfrm flipV="1">
            <a:off x="4431541" y="2837785"/>
            <a:ext cx="1059" cy="255896"/>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121" name="Line 10"/>
          <p:cNvSpPr>
            <a:spLocks noChangeShapeType="1"/>
          </p:cNvSpPr>
          <p:nvPr/>
        </p:nvSpPr>
        <p:spPr bwMode="auto">
          <a:xfrm flipV="1">
            <a:off x="4842630" y="2846222"/>
            <a:ext cx="0" cy="242961"/>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122" name="Oval 11"/>
          <p:cNvSpPr>
            <a:spLocks noChangeArrowheads="1"/>
          </p:cNvSpPr>
          <p:nvPr/>
        </p:nvSpPr>
        <p:spPr bwMode="auto">
          <a:xfrm>
            <a:off x="3718749"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3" name="Oval 12"/>
          <p:cNvSpPr>
            <a:spLocks noChangeArrowheads="1"/>
          </p:cNvSpPr>
          <p:nvPr/>
        </p:nvSpPr>
        <p:spPr bwMode="auto">
          <a:xfrm>
            <a:off x="379214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4" name="Oval 13"/>
          <p:cNvSpPr>
            <a:spLocks noChangeArrowheads="1"/>
          </p:cNvSpPr>
          <p:nvPr/>
        </p:nvSpPr>
        <p:spPr bwMode="auto">
          <a:xfrm>
            <a:off x="3862719"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5" name="Oval 14"/>
          <p:cNvSpPr>
            <a:spLocks noChangeArrowheads="1"/>
          </p:cNvSpPr>
          <p:nvPr/>
        </p:nvSpPr>
        <p:spPr bwMode="auto">
          <a:xfrm>
            <a:off x="3933293"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6" name="Oval 15"/>
          <p:cNvSpPr>
            <a:spLocks noChangeArrowheads="1"/>
          </p:cNvSpPr>
          <p:nvPr/>
        </p:nvSpPr>
        <p:spPr bwMode="auto">
          <a:xfrm>
            <a:off x="400386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7" name="Oval 16"/>
          <p:cNvSpPr>
            <a:spLocks noChangeArrowheads="1"/>
          </p:cNvSpPr>
          <p:nvPr/>
        </p:nvSpPr>
        <p:spPr bwMode="auto">
          <a:xfrm>
            <a:off x="4074439"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8" name="Oval 17"/>
          <p:cNvSpPr>
            <a:spLocks noChangeArrowheads="1"/>
          </p:cNvSpPr>
          <p:nvPr/>
        </p:nvSpPr>
        <p:spPr bwMode="auto">
          <a:xfrm>
            <a:off x="4145013"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29" name="Oval 18"/>
          <p:cNvSpPr>
            <a:spLocks noChangeArrowheads="1"/>
          </p:cNvSpPr>
          <p:nvPr/>
        </p:nvSpPr>
        <p:spPr bwMode="auto">
          <a:xfrm>
            <a:off x="421558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0" name="Oval 19"/>
          <p:cNvSpPr>
            <a:spLocks noChangeArrowheads="1"/>
          </p:cNvSpPr>
          <p:nvPr/>
        </p:nvSpPr>
        <p:spPr bwMode="auto">
          <a:xfrm>
            <a:off x="4286159"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1" name="Oval 20"/>
          <p:cNvSpPr>
            <a:spLocks noChangeArrowheads="1"/>
          </p:cNvSpPr>
          <p:nvPr/>
        </p:nvSpPr>
        <p:spPr bwMode="auto">
          <a:xfrm>
            <a:off x="4356733"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2" name="Oval 21"/>
          <p:cNvSpPr>
            <a:spLocks noChangeArrowheads="1"/>
          </p:cNvSpPr>
          <p:nvPr/>
        </p:nvSpPr>
        <p:spPr bwMode="auto">
          <a:xfrm>
            <a:off x="442730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3" name="Oval 22"/>
          <p:cNvSpPr>
            <a:spLocks noChangeArrowheads="1"/>
          </p:cNvSpPr>
          <p:nvPr/>
        </p:nvSpPr>
        <p:spPr bwMode="auto">
          <a:xfrm>
            <a:off x="4497880"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4" name="Oval 23"/>
          <p:cNvSpPr>
            <a:spLocks noChangeArrowheads="1"/>
          </p:cNvSpPr>
          <p:nvPr/>
        </p:nvSpPr>
        <p:spPr bwMode="auto">
          <a:xfrm>
            <a:off x="4568453"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5" name="Oval 24"/>
          <p:cNvSpPr>
            <a:spLocks noChangeArrowheads="1"/>
          </p:cNvSpPr>
          <p:nvPr/>
        </p:nvSpPr>
        <p:spPr bwMode="auto">
          <a:xfrm>
            <a:off x="463902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6" name="Oval 25"/>
          <p:cNvSpPr>
            <a:spLocks noChangeArrowheads="1"/>
          </p:cNvSpPr>
          <p:nvPr/>
        </p:nvSpPr>
        <p:spPr bwMode="auto">
          <a:xfrm>
            <a:off x="4709600"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7" name="Oval 26"/>
          <p:cNvSpPr>
            <a:spLocks noChangeArrowheads="1"/>
          </p:cNvSpPr>
          <p:nvPr/>
        </p:nvSpPr>
        <p:spPr bwMode="auto">
          <a:xfrm>
            <a:off x="4780173"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8" name="Oval 27"/>
          <p:cNvSpPr>
            <a:spLocks noChangeArrowheads="1"/>
          </p:cNvSpPr>
          <p:nvPr/>
        </p:nvSpPr>
        <p:spPr bwMode="auto">
          <a:xfrm>
            <a:off x="4850746"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39" name="Oval 28"/>
          <p:cNvSpPr>
            <a:spLocks noChangeArrowheads="1"/>
          </p:cNvSpPr>
          <p:nvPr/>
        </p:nvSpPr>
        <p:spPr bwMode="auto">
          <a:xfrm>
            <a:off x="4921320"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40" name="Oval 29"/>
          <p:cNvSpPr>
            <a:spLocks noChangeArrowheads="1"/>
          </p:cNvSpPr>
          <p:nvPr/>
        </p:nvSpPr>
        <p:spPr bwMode="auto">
          <a:xfrm>
            <a:off x="3642531"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41" name="Oval 30"/>
          <p:cNvSpPr>
            <a:spLocks noChangeArrowheads="1"/>
          </p:cNvSpPr>
          <p:nvPr/>
        </p:nvSpPr>
        <p:spPr bwMode="auto">
          <a:xfrm>
            <a:off x="3566311" y="3455874"/>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170" name="Line 59"/>
          <p:cNvSpPr>
            <a:spLocks noChangeShapeType="1"/>
          </p:cNvSpPr>
          <p:nvPr/>
        </p:nvSpPr>
        <p:spPr bwMode="auto">
          <a:xfrm flipH="1" flipV="1">
            <a:off x="365805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1" name="Line 60"/>
          <p:cNvSpPr>
            <a:spLocks noChangeShapeType="1"/>
          </p:cNvSpPr>
          <p:nvPr/>
        </p:nvSpPr>
        <p:spPr bwMode="auto">
          <a:xfrm flipH="1" flipV="1">
            <a:off x="373992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2" name="Line 61"/>
          <p:cNvSpPr>
            <a:spLocks noChangeShapeType="1"/>
          </p:cNvSpPr>
          <p:nvPr/>
        </p:nvSpPr>
        <p:spPr bwMode="auto">
          <a:xfrm flipH="1" flipV="1">
            <a:off x="382178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3" name="Line 62"/>
          <p:cNvSpPr>
            <a:spLocks noChangeShapeType="1"/>
          </p:cNvSpPr>
          <p:nvPr/>
        </p:nvSpPr>
        <p:spPr bwMode="auto">
          <a:xfrm flipH="1" flipV="1">
            <a:off x="390365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4" name="Line 63"/>
          <p:cNvSpPr>
            <a:spLocks noChangeShapeType="1"/>
          </p:cNvSpPr>
          <p:nvPr/>
        </p:nvSpPr>
        <p:spPr bwMode="auto">
          <a:xfrm flipH="1" flipV="1">
            <a:off x="398551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5" name="Line 64"/>
          <p:cNvSpPr>
            <a:spLocks noChangeShapeType="1"/>
          </p:cNvSpPr>
          <p:nvPr/>
        </p:nvSpPr>
        <p:spPr bwMode="auto">
          <a:xfrm flipH="1" flipV="1">
            <a:off x="406738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6" name="Line 65"/>
          <p:cNvSpPr>
            <a:spLocks noChangeShapeType="1"/>
          </p:cNvSpPr>
          <p:nvPr/>
        </p:nvSpPr>
        <p:spPr bwMode="auto">
          <a:xfrm flipH="1" flipV="1">
            <a:off x="414924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7" name="Line 66"/>
          <p:cNvSpPr>
            <a:spLocks noChangeShapeType="1"/>
          </p:cNvSpPr>
          <p:nvPr/>
        </p:nvSpPr>
        <p:spPr bwMode="auto">
          <a:xfrm flipH="1" flipV="1">
            <a:off x="423111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8" name="Line 67"/>
          <p:cNvSpPr>
            <a:spLocks noChangeShapeType="1"/>
          </p:cNvSpPr>
          <p:nvPr/>
        </p:nvSpPr>
        <p:spPr bwMode="auto">
          <a:xfrm flipH="1" flipV="1">
            <a:off x="431297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79" name="Line 68"/>
          <p:cNvSpPr>
            <a:spLocks noChangeShapeType="1"/>
          </p:cNvSpPr>
          <p:nvPr/>
        </p:nvSpPr>
        <p:spPr bwMode="auto">
          <a:xfrm flipH="1" flipV="1">
            <a:off x="439484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0" name="Line 69"/>
          <p:cNvSpPr>
            <a:spLocks noChangeShapeType="1"/>
          </p:cNvSpPr>
          <p:nvPr/>
        </p:nvSpPr>
        <p:spPr bwMode="auto">
          <a:xfrm flipH="1" flipV="1">
            <a:off x="4476707"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1" name="Line 70"/>
          <p:cNvSpPr>
            <a:spLocks noChangeShapeType="1"/>
          </p:cNvSpPr>
          <p:nvPr/>
        </p:nvSpPr>
        <p:spPr bwMode="auto">
          <a:xfrm flipH="1" flipV="1">
            <a:off x="4558572" y="3566106"/>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2" name="Line 71"/>
          <p:cNvSpPr>
            <a:spLocks noChangeShapeType="1"/>
          </p:cNvSpPr>
          <p:nvPr/>
        </p:nvSpPr>
        <p:spPr bwMode="auto">
          <a:xfrm flipV="1">
            <a:off x="3828844"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3" name="Line 72"/>
          <p:cNvSpPr>
            <a:spLocks noChangeShapeType="1"/>
          </p:cNvSpPr>
          <p:nvPr/>
        </p:nvSpPr>
        <p:spPr bwMode="auto">
          <a:xfrm flipV="1">
            <a:off x="3905063"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4" name="Line 73"/>
          <p:cNvSpPr>
            <a:spLocks noChangeShapeType="1"/>
          </p:cNvSpPr>
          <p:nvPr/>
        </p:nvSpPr>
        <p:spPr bwMode="auto">
          <a:xfrm flipV="1">
            <a:off x="3981283"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5" name="Line 74"/>
          <p:cNvSpPr>
            <a:spLocks noChangeShapeType="1"/>
          </p:cNvSpPr>
          <p:nvPr/>
        </p:nvSpPr>
        <p:spPr bwMode="auto">
          <a:xfrm flipV="1">
            <a:off x="4057501"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6" name="Line 75"/>
          <p:cNvSpPr>
            <a:spLocks noChangeShapeType="1"/>
          </p:cNvSpPr>
          <p:nvPr/>
        </p:nvSpPr>
        <p:spPr bwMode="auto">
          <a:xfrm flipV="1">
            <a:off x="4133721"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7" name="Line 76"/>
          <p:cNvSpPr>
            <a:spLocks noChangeShapeType="1"/>
          </p:cNvSpPr>
          <p:nvPr/>
        </p:nvSpPr>
        <p:spPr bwMode="auto">
          <a:xfrm flipV="1">
            <a:off x="4209940"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8" name="Line 77"/>
          <p:cNvSpPr>
            <a:spLocks noChangeShapeType="1"/>
          </p:cNvSpPr>
          <p:nvPr/>
        </p:nvSpPr>
        <p:spPr bwMode="auto">
          <a:xfrm flipV="1">
            <a:off x="4286159"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89" name="Line 78"/>
          <p:cNvSpPr>
            <a:spLocks noChangeShapeType="1"/>
          </p:cNvSpPr>
          <p:nvPr/>
        </p:nvSpPr>
        <p:spPr bwMode="auto">
          <a:xfrm flipV="1">
            <a:off x="4362378"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0" name="Line 79"/>
          <p:cNvSpPr>
            <a:spLocks noChangeShapeType="1"/>
          </p:cNvSpPr>
          <p:nvPr/>
        </p:nvSpPr>
        <p:spPr bwMode="auto">
          <a:xfrm flipV="1">
            <a:off x="4438598"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1" name="Line 80"/>
          <p:cNvSpPr>
            <a:spLocks noChangeShapeType="1"/>
          </p:cNvSpPr>
          <p:nvPr/>
        </p:nvSpPr>
        <p:spPr bwMode="auto">
          <a:xfrm flipV="1">
            <a:off x="4514818"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2" name="Line 81"/>
          <p:cNvSpPr>
            <a:spLocks noChangeShapeType="1"/>
          </p:cNvSpPr>
          <p:nvPr/>
        </p:nvSpPr>
        <p:spPr bwMode="auto">
          <a:xfrm flipV="1">
            <a:off x="4591036"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3" name="Line 82"/>
          <p:cNvSpPr>
            <a:spLocks noChangeShapeType="1"/>
          </p:cNvSpPr>
          <p:nvPr/>
        </p:nvSpPr>
        <p:spPr bwMode="auto">
          <a:xfrm flipV="1">
            <a:off x="4667256"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4" name="Line 83"/>
          <p:cNvSpPr>
            <a:spLocks noChangeShapeType="1"/>
          </p:cNvSpPr>
          <p:nvPr/>
        </p:nvSpPr>
        <p:spPr bwMode="auto">
          <a:xfrm flipV="1">
            <a:off x="4743475"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5" name="Line 84"/>
          <p:cNvSpPr>
            <a:spLocks noChangeShapeType="1"/>
          </p:cNvSpPr>
          <p:nvPr/>
        </p:nvSpPr>
        <p:spPr bwMode="auto">
          <a:xfrm flipV="1">
            <a:off x="4819694" y="3566106"/>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6" name="Line 85"/>
          <p:cNvSpPr>
            <a:spLocks noChangeShapeType="1"/>
          </p:cNvSpPr>
          <p:nvPr/>
        </p:nvSpPr>
        <p:spPr bwMode="auto">
          <a:xfrm flipV="1">
            <a:off x="359736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7" name="Line 86"/>
          <p:cNvSpPr>
            <a:spLocks noChangeShapeType="1"/>
          </p:cNvSpPr>
          <p:nvPr/>
        </p:nvSpPr>
        <p:spPr bwMode="auto">
          <a:xfrm flipV="1">
            <a:off x="369334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8" name="Line 87"/>
          <p:cNvSpPr>
            <a:spLocks noChangeShapeType="1"/>
          </p:cNvSpPr>
          <p:nvPr/>
        </p:nvSpPr>
        <p:spPr bwMode="auto">
          <a:xfrm flipV="1">
            <a:off x="378932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199" name="Line 88"/>
          <p:cNvSpPr>
            <a:spLocks noChangeShapeType="1"/>
          </p:cNvSpPr>
          <p:nvPr/>
        </p:nvSpPr>
        <p:spPr bwMode="auto">
          <a:xfrm flipV="1">
            <a:off x="388530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0" name="Line 89"/>
          <p:cNvSpPr>
            <a:spLocks noChangeShapeType="1"/>
          </p:cNvSpPr>
          <p:nvPr/>
        </p:nvSpPr>
        <p:spPr bwMode="auto">
          <a:xfrm flipV="1">
            <a:off x="398128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1" name="Line 90"/>
          <p:cNvSpPr>
            <a:spLocks noChangeShapeType="1"/>
          </p:cNvSpPr>
          <p:nvPr/>
        </p:nvSpPr>
        <p:spPr bwMode="auto">
          <a:xfrm flipV="1">
            <a:off x="4077263"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2" name="Line 91"/>
          <p:cNvSpPr>
            <a:spLocks noChangeShapeType="1"/>
          </p:cNvSpPr>
          <p:nvPr/>
        </p:nvSpPr>
        <p:spPr bwMode="auto">
          <a:xfrm flipV="1">
            <a:off x="4173242"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3" name="Line 92"/>
          <p:cNvSpPr>
            <a:spLocks noChangeShapeType="1"/>
          </p:cNvSpPr>
          <p:nvPr/>
        </p:nvSpPr>
        <p:spPr bwMode="auto">
          <a:xfrm flipV="1">
            <a:off x="4269222"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4" name="Line 93"/>
          <p:cNvSpPr>
            <a:spLocks noChangeShapeType="1"/>
          </p:cNvSpPr>
          <p:nvPr/>
        </p:nvSpPr>
        <p:spPr bwMode="auto">
          <a:xfrm flipV="1">
            <a:off x="4365201"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5" name="Line 94"/>
          <p:cNvSpPr>
            <a:spLocks noChangeShapeType="1"/>
          </p:cNvSpPr>
          <p:nvPr/>
        </p:nvSpPr>
        <p:spPr bwMode="auto">
          <a:xfrm flipV="1">
            <a:off x="4461181"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6" name="Line 95"/>
          <p:cNvSpPr>
            <a:spLocks noChangeShapeType="1"/>
          </p:cNvSpPr>
          <p:nvPr/>
        </p:nvSpPr>
        <p:spPr bwMode="auto">
          <a:xfrm flipV="1">
            <a:off x="4557161"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7" name="Line 96"/>
          <p:cNvSpPr>
            <a:spLocks noChangeShapeType="1"/>
          </p:cNvSpPr>
          <p:nvPr/>
        </p:nvSpPr>
        <p:spPr bwMode="auto">
          <a:xfrm flipV="1">
            <a:off x="4653141"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8" name="Line 97"/>
          <p:cNvSpPr>
            <a:spLocks noChangeShapeType="1"/>
          </p:cNvSpPr>
          <p:nvPr/>
        </p:nvSpPr>
        <p:spPr bwMode="auto">
          <a:xfrm flipV="1">
            <a:off x="4749121" y="3210663"/>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09" name="Line 98"/>
          <p:cNvSpPr>
            <a:spLocks noChangeShapeType="1"/>
          </p:cNvSpPr>
          <p:nvPr/>
        </p:nvSpPr>
        <p:spPr bwMode="auto">
          <a:xfrm flipH="1" flipV="1">
            <a:off x="3762505"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0" name="Line 99"/>
          <p:cNvSpPr>
            <a:spLocks noChangeShapeType="1"/>
          </p:cNvSpPr>
          <p:nvPr/>
        </p:nvSpPr>
        <p:spPr bwMode="auto">
          <a:xfrm flipH="1" flipV="1">
            <a:off x="3841547"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1" name="Line 100"/>
          <p:cNvSpPr>
            <a:spLocks noChangeShapeType="1"/>
          </p:cNvSpPr>
          <p:nvPr/>
        </p:nvSpPr>
        <p:spPr bwMode="auto">
          <a:xfrm flipH="1" flipV="1">
            <a:off x="3920589"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2" name="Line 101"/>
          <p:cNvSpPr>
            <a:spLocks noChangeShapeType="1"/>
          </p:cNvSpPr>
          <p:nvPr/>
        </p:nvSpPr>
        <p:spPr bwMode="auto">
          <a:xfrm flipH="1" flipV="1">
            <a:off x="3999632"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3" name="Line 102"/>
          <p:cNvSpPr>
            <a:spLocks noChangeShapeType="1"/>
          </p:cNvSpPr>
          <p:nvPr/>
        </p:nvSpPr>
        <p:spPr bwMode="auto">
          <a:xfrm flipH="1" flipV="1">
            <a:off x="4078674"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4" name="Line 103"/>
          <p:cNvSpPr>
            <a:spLocks noChangeShapeType="1"/>
          </p:cNvSpPr>
          <p:nvPr/>
        </p:nvSpPr>
        <p:spPr bwMode="auto">
          <a:xfrm flipH="1" flipV="1">
            <a:off x="4157716"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5" name="Line 104"/>
          <p:cNvSpPr>
            <a:spLocks noChangeShapeType="1"/>
          </p:cNvSpPr>
          <p:nvPr/>
        </p:nvSpPr>
        <p:spPr bwMode="auto">
          <a:xfrm flipH="1" flipV="1">
            <a:off x="4236758"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6" name="Line 105"/>
          <p:cNvSpPr>
            <a:spLocks noChangeShapeType="1"/>
          </p:cNvSpPr>
          <p:nvPr/>
        </p:nvSpPr>
        <p:spPr bwMode="auto">
          <a:xfrm flipH="1" flipV="1">
            <a:off x="4315800"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7" name="Line 106"/>
          <p:cNvSpPr>
            <a:spLocks noChangeShapeType="1"/>
          </p:cNvSpPr>
          <p:nvPr/>
        </p:nvSpPr>
        <p:spPr bwMode="auto">
          <a:xfrm flipH="1" flipV="1">
            <a:off x="4394842"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8" name="Line 107"/>
          <p:cNvSpPr>
            <a:spLocks noChangeShapeType="1"/>
          </p:cNvSpPr>
          <p:nvPr/>
        </p:nvSpPr>
        <p:spPr bwMode="auto">
          <a:xfrm flipH="1" flipV="1">
            <a:off x="4473885"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19" name="Line 108"/>
          <p:cNvSpPr>
            <a:spLocks noChangeShapeType="1"/>
          </p:cNvSpPr>
          <p:nvPr/>
        </p:nvSpPr>
        <p:spPr bwMode="auto">
          <a:xfrm flipH="1" flipV="1">
            <a:off x="4552927"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20" name="Line 109"/>
          <p:cNvSpPr>
            <a:spLocks noChangeShapeType="1"/>
          </p:cNvSpPr>
          <p:nvPr/>
        </p:nvSpPr>
        <p:spPr bwMode="auto">
          <a:xfrm flipH="1" flipV="1">
            <a:off x="4631969"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21" name="Line 110"/>
          <p:cNvSpPr>
            <a:spLocks noChangeShapeType="1"/>
          </p:cNvSpPr>
          <p:nvPr/>
        </p:nvSpPr>
        <p:spPr bwMode="auto">
          <a:xfrm flipH="1" flipV="1">
            <a:off x="4711011"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22" name="Line 111"/>
          <p:cNvSpPr>
            <a:spLocks noChangeShapeType="1"/>
          </p:cNvSpPr>
          <p:nvPr/>
        </p:nvSpPr>
        <p:spPr bwMode="auto">
          <a:xfrm flipH="1" flipV="1">
            <a:off x="4790054"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23" name="Line 112"/>
          <p:cNvSpPr>
            <a:spLocks noChangeShapeType="1"/>
          </p:cNvSpPr>
          <p:nvPr/>
        </p:nvSpPr>
        <p:spPr bwMode="auto">
          <a:xfrm flipH="1" flipV="1">
            <a:off x="4869096" y="3206164"/>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24" name="Oval 31"/>
          <p:cNvSpPr>
            <a:spLocks noChangeArrowheads="1"/>
          </p:cNvSpPr>
          <p:nvPr/>
        </p:nvSpPr>
        <p:spPr bwMode="auto">
          <a:xfrm>
            <a:off x="3821665"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5" name="Oval 32"/>
          <p:cNvSpPr>
            <a:spLocks noChangeArrowheads="1"/>
          </p:cNvSpPr>
          <p:nvPr/>
        </p:nvSpPr>
        <p:spPr bwMode="auto">
          <a:xfrm>
            <a:off x="3892239"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6" name="Oval 33"/>
          <p:cNvSpPr>
            <a:spLocks noChangeArrowheads="1"/>
          </p:cNvSpPr>
          <p:nvPr/>
        </p:nvSpPr>
        <p:spPr bwMode="auto">
          <a:xfrm>
            <a:off x="3962812"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7" name="Oval 34"/>
          <p:cNvSpPr>
            <a:spLocks noChangeArrowheads="1"/>
          </p:cNvSpPr>
          <p:nvPr/>
        </p:nvSpPr>
        <p:spPr bwMode="auto">
          <a:xfrm>
            <a:off x="4033385"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8" name="Oval 35"/>
          <p:cNvSpPr>
            <a:spLocks noChangeArrowheads="1"/>
          </p:cNvSpPr>
          <p:nvPr/>
        </p:nvSpPr>
        <p:spPr bwMode="auto">
          <a:xfrm>
            <a:off x="4103959"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29" name="Oval 36"/>
          <p:cNvSpPr>
            <a:spLocks noChangeArrowheads="1"/>
          </p:cNvSpPr>
          <p:nvPr/>
        </p:nvSpPr>
        <p:spPr bwMode="auto">
          <a:xfrm>
            <a:off x="4174532"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0" name="Oval 37"/>
          <p:cNvSpPr>
            <a:spLocks noChangeArrowheads="1"/>
          </p:cNvSpPr>
          <p:nvPr/>
        </p:nvSpPr>
        <p:spPr bwMode="auto">
          <a:xfrm>
            <a:off x="4245105"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1" name="Oval 38"/>
          <p:cNvSpPr>
            <a:spLocks noChangeArrowheads="1"/>
          </p:cNvSpPr>
          <p:nvPr/>
        </p:nvSpPr>
        <p:spPr bwMode="auto">
          <a:xfrm>
            <a:off x="4315679"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2" name="Oval 39"/>
          <p:cNvSpPr>
            <a:spLocks noChangeArrowheads="1"/>
          </p:cNvSpPr>
          <p:nvPr/>
        </p:nvSpPr>
        <p:spPr bwMode="auto">
          <a:xfrm>
            <a:off x="4386252"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3" name="Oval 40"/>
          <p:cNvSpPr>
            <a:spLocks noChangeArrowheads="1"/>
          </p:cNvSpPr>
          <p:nvPr/>
        </p:nvSpPr>
        <p:spPr bwMode="auto">
          <a:xfrm>
            <a:off x="4456825"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4" name="Oval 41"/>
          <p:cNvSpPr>
            <a:spLocks noChangeArrowheads="1"/>
          </p:cNvSpPr>
          <p:nvPr/>
        </p:nvSpPr>
        <p:spPr bwMode="auto">
          <a:xfrm>
            <a:off x="4527400"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5" name="Oval 42"/>
          <p:cNvSpPr>
            <a:spLocks noChangeArrowheads="1"/>
          </p:cNvSpPr>
          <p:nvPr/>
        </p:nvSpPr>
        <p:spPr bwMode="auto">
          <a:xfrm>
            <a:off x="4597973"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6" name="Oval 43"/>
          <p:cNvSpPr>
            <a:spLocks noChangeArrowheads="1"/>
          </p:cNvSpPr>
          <p:nvPr/>
        </p:nvSpPr>
        <p:spPr bwMode="auto">
          <a:xfrm>
            <a:off x="4668546"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7" name="Oval 44"/>
          <p:cNvSpPr>
            <a:spLocks noChangeArrowheads="1"/>
          </p:cNvSpPr>
          <p:nvPr/>
        </p:nvSpPr>
        <p:spPr bwMode="auto">
          <a:xfrm>
            <a:off x="4739120" y="473238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38" name="Line 45"/>
          <p:cNvSpPr>
            <a:spLocks noChangeShapeType="1"/>
          </p:cNvSpPr>
          <p:nvPr/>
        </p:nvSpPr>
        <p:spPr bwMode="auto">
          <a:xfrm>
            <a:off x="3845660"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39" name="Line 46"/>
          <p:cNvSpPr>
            <a:spLocks noChangeShapeType="1"/>
          </p:cNvSpPr>
          <p:nvPr/>
        </p:nvSpPr>
        <p:spPr bwMode="auto">
          <a:xfrm>
            <a:off x="3916234"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0" name="Line 47"/>
          <p:cNvSpPr>
            <a:spLocks noChangeShapeType="1"/>
          </p:cNvSpPr>
          <p:nvPr/>
        </p:nvSpPr>
        <p:spPr bwMode="auto">
          <a:xfrm>
            <a:off x="3986807"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1" name="Line 48"/>
          <p:cNvSpPr>
            <a:spLocks noChangeShapeType="1"/>
          </p:cNvSpPr>
          <p:nvPr/>
        </p:nvSpPr>
        <p:spPr bwMode="auto">
          <a:xfrm>
            <a:off x="4057381"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2" name="Line 49"/>
          <p:cNvSpPr>
            <a:spLocks noChangeShapeType="1"/>
          </p:cNvSpPr>
          <p:nvPr/>
        </p:nvSpPr>
        <p:spPr bwMode="auto">
          <a:xfrm>
            <a:off x="4127954"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3" name="Line 50"/>
          <p:cNvSpPr>
            <a:spLocks noChangeShapeType="1"/>
          </p:cNvSpPr>
          <p:nvPr/>
        </p:nvSpPr>
        <p:spPr bwMode="auto">
          <a:xfrm>
            <a:off x="4198527"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4" name="Line 51"/>
          <p:cNvSpPr>
            <a:spLocks noChangeShapeType="1"/>
          </p:cNvSpPr>
          <p:nvPr/>
        </p:nvSpPr>
        <p:spPr bwMode="auto">
          <a:xfrm>
            <a:off x="4269101"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5" name="Line 52"/>
          <p:cNvSpPr>
            <a:spLocks noChangeShapeType="1"/>
          </p:cNvSpPr>
          <p:nvPr/>
        </p:nvSpPr>
        <p:spPr bwMode="auto">
          <a:xfrm>
            <a:off x="4339674"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6" name="Line 53"/>
          <p:cNvSpPr>
            <a:spLocks noChangeShapeType="1"/>
          </p:cNvSpPr>
          <p:nvPr/>
        </p:nvSpPr>
        <p:spPr bwMode="auto">
          <a:xfrm>
            <a:off x="4410247"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7" name="Line 54"/>
          <p:cNvSpPr>
            <a:spLocks noChangeShapeType="1"/>
          </p:cNvSpPr>
          <p:nvPr/>
        </p:nvSpPr>
        <p:spPr bwMode="auto">
          <a:xfrm>
            <a:off x="4480821"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8" name="Line 55"/>
          <p:cNvSpPr>
            <a:spLocks noChangeShapeType="1"/>
          </p:cNvSpPr>
          <p:nvPr/>
        </p:nvSpPr>
        <p:spPr bwMode="auto">
          <a:xfrm>
            <a:off x="4551394"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49" name="Line 56"/>
          <p:cNvSpPr>
            <a:spLocks noChangeShapeType="1"/>
          </p:cNvSpPr>
          <p:nvPr/>
        </p:nvSpPr>
        <p:spPr bwMode="auto">
          <a:xfrm>
            <a:off x="4621968"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0" name="Line 57"/>
          <p:cNvSpPr>
            <a:spLocks noChangeShapeType="1"/>
          </p:cNvSpPr>
          <p:nvPr/>
        </p:nvSpPr>
        <p:spPr bwMode="auto">
          <a:xfrm>
            <a:off x="4692541"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1" name="Line 58"/>
          <p:cNvSpPr>
            <a:spLocks noChangeShapeType="1"/>
          </p:cNvSpPr>
          <p:nvPr/>
        </p:nvSpPr>
        <p:spPr bwMode="auto">
          <a:xfrm>
            <a:off x="4763114" y="4840372"/>
            <a:ext cx="0" cy="103483"/>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2" name="Line 59"/>
          <p:cNvSpPr>
            <a:spLocks noChangeShapeType="1"/>
          </p:cNvSpPr>
          <p:nvPr/>
        </p:nvSpPr>
        <p:spPr bwMode="auto">
          <a:xfrm flipH="1" flipV="1">
            <a:off x="3648224"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3" name="Line 60"/>
          <p:cNvSpPr>
            <a:spLocks noChangeShapeType="1"/>
          </p:cNvSpPr>
          <p:nvPr/>
        </p:nvSpPr>
        <p:spPr bwMode="auto">
          <a:xfrm flipH="1" flipV="1">
            <a:off x="3730089"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4" name="Line 61"/>
          <p:cNvSpPr>
            <a:spLocks noChangeShapeType="1"/>
          </p:cNvSpPr>
          <p:nvPr/>
        </p:nvSpPr>
        <p:spPr bwMode="auto">
          <a:xfrm flipH="1" flipV="1">
            <a:off x="3811954"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5" name="Line 62"/>
          <p:cNvSpPr>
            <a:spLocks noChangeShapeType="1"/>
          </p:cNvSpPr>
          <p:nvPr/>
        </p:nvSpPr>
        <p:spPr bwMode="auto">
          <a:xfrm flipH="1" flipV="1">
            <a:off x="3893819"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6" name="Line 63"/>
          <p:cNvSpPr>
            <a:spLocks noChangeShapeType="1"/>
          </p:cNvSpPr>
          <p:nvPr/>
        </p:nvSpPr>
        <p:spPr bwMode="auto">
          <a:xfrm flipH="1" flipV="1">
            <a:off x="3975685"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7" name="Line 64"/>
          <p:cNvSpPr>
            <a:spLocks noChangeShapeType="1"/>
          </p:cNvSpPr>
          <p:nvPr/>
        </p:nvSpPr>
        <p:spPr bwMode="auto">
          <a:xfrm flipH="1" flipV="1">
            <a:off x="4057550"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8" name="Line 65"/>
          <p:cNvSpPr>
            <a:spLocks noChangeShapeType="1"/>
          </p:cNvSpPr>
          <p:nvPr/>
        </p:nvSpPr>
        <p:spPr bwMode="auto">
          <a:xfrm flipH="1" flipV="1">
            <a:off x="4139415"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59" name="Line 66"/>
          <p:cNvSpPr>
            <a:spLocks noChangeShapeType="1"/>
          </p:cNvSpPr>
          <p:nvPr/>
        </p:nvSpPr>
        <p:spPr bwMode="auto">
          <a:xfrm flipH="1" flipV="1">
            <a:off x="4221280"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0" name="Line 67"/>
          <p:cNvSpPr>
            <a:spLocks noChangeShapeType="1"/>
          </p:cNvSpPr>
          <p:nvPr/>
        </p:nvSpPr>
        <p:spPr bwMode="auto">
          <a:xfrm flipH="1" flipV="1">
            <a:off x="4303145"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1" name="Line 68"/>
          <p:cNvSpPr>
            <a:spLocks noChangeShapeType="1"/>
          </p:cNvSpPr>
          <p:nvPr/>
        </p:nvSpPr>
        <p:spPr bwMode="auto">
          <a:xfrm flipH="1" flipV="1">
            <a:off x="4385010"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2" name="Line 69"/>
          <p:cNvSpPr>
            <a:spLocks noChangeShapeType="1"/>
          </p:cNvSpPr>
          <p:nvPr/>
        </p:nvSpPr>
        <p:spPr bwMode="auto">
          <a:xfrm flipH="1" flipV="1">
            <a:off x="4466875"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3" name="Line 70"/>
          <p:cNvSpPr>
            <a:spLocks noChangeShapeType="1"/>
          </p:cNvSpPr>
          <p:nvPr/>
        </p:nvSpPr>
        <p:spPr bwMode="auto">
          <a:xfrm flipH="1" flipV="1">
            <a:off x="4548740" y="4424189"/>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4" name="Line 71"/>
          <p:cNvSpPr>
            <a:spLocks noChangeShapeType="1"/>
          </p:cNvSpPr>
          <p:nvPr/>
        </p:nvSpPr>
        <p:spPr bwMode="auto">
          <a:xfrm flipV="1">
            <a:off x="3819012"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5" name="Line 72"/>
          <p:cNvSpPr>
            <a:spLocks noChangeShapeType="1"/>
          </p:cNvSpPr>
          <p:nvPr/>
        </p:nvSpPr>
        <p:spPr bwMode="auto">
          <a:xfrm flipV="1">
            <a:off x="3895231"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6" name="Line 73"/>
          <p:cNvSpPr>
            <a:spLocks noChangeShapeType="1"/>
          </p:cNvSpPr>
          <p:nvPr/>
        </p:nvSpPr>
        <p:spPr bwMode="auto">
          <a:xfrm flipV="1">
            <a:off x="3971450"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7" name="Line 74"/>
          <p:cNvSpPr>
            <a:spLocks noChangeShapeType="1"/>
          </p:cNvSpPr>
          <p:nvPr/>
        </p:nvSpPr>
        <p:spPr bwMode="auto">
          <a:xfrm flipV="1">
            <a:off x="4047669"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8" name="Line 75"/>
          <p:cNvSpPr>
            <a:spLocks noChangeShapeType="1"/>
          </p:cNvSpPr>
          <p:nvPr/>
        </p:nvSpPr>
        <p:spPr bwMode="auto">
          <a:xfrm flipV="1">
            <a:off x="4123889"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69" name="Line 76"/>
          <p:cNvSpPr>
            <a:spLocks noChangeShapeType="1"/>
          </p:cNvSpPr>
          <p:nvPr/>
        </p:nvSpPr>
        <p:spPr bwMode="auto">
          <a:xfrm flipV="1">
            <a:off x="4200108"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0" name="Line 77"/>
          <p:cNvSpPr>
            <a:spLocks noChangeShapeType="1"/>
          </p:cNvSpPr>
          <p:nvPr/>
        </p:nvSpPr>
        <p:spPr bwMode="auto">
          <a:xfrm flipV="1">
            <a:off x="4276327"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1" name="Line 78"/>
          <p:cNvSpPr>
            <a:spLocks noChangeShapeType="1"/>
          </p:cNvSpPr>
          <p:nvPr/>
        </p:nvSpPr>
        <p:spPr bwMode="auto">
          <a:xfrm flipV="1">
            <a:off x="4352546"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2" name="Line 79"/>
          <p:cNvSpPr>
            <a:spLocks noChangeShapeType="1"/>
          </p:cNvSpPr>
          <p:nvPr/>
        </p:nvSpPr>
        <p:spPr bwMode="auto">
          <a:xfrm flipV="1">
            <a:off x="4428766"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3" name="Line 80"/>
          <p:cNvSpPr>
            <a:spLocks noChangeShapeType="1"/>
          </p:cNvSpPr>
          <p:nvPr/>
        </p:nvSpPr>
        <p:spPr bwMode="auto">
          <a:xfrm flipV="1">
            <a:off x="4504985"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4" name="Line 81"/>
          <p:cNvSpPr>
            <a:spLocks noChangeShapeType="1"/>
          </p:cNvSpPr>
          <p:nvPr/>
        </p:nvSpPr>
        <p:spPr bwMode="auto">
          <a:xfrm flipV="1">
            <a:off x="4581204"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5" name="Line 82"/>
          <p:cNvSpPr>
            <a:spLocks noChangeShapeType="1"/>
          </p:cNvSpPr>
          <p:nvPr/>
        </p:nvSpPr>
        <p:spPr bwMode="auto">
          <a:xfrm flipV="1">
            <a:off x="4657424"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6" name="Line 83"/>
          <p:cNvSpPr>
            <a:spLocks noChangeShapeType="1"/>
          </p:cNvSpPr>
          <p:nvPr/>
        </p:nvSpPr>
        <p:spPr bwMode="auto">
          <a:xfrm flipV="1">
            <a:off x="4733642"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7" name="Line 84"/>
          <p:cNvSpPr>
            <a:spLocks noChangeShapeType="1"/>
          </p:cNvSpPr>
          <p:nvPr/>
        </p:nvSpPr>
        <p:spPr bwMode="auto">
          <a:xfrm flipV="1">
            <a:off x="4809862" y="4424189"/>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278" name="Oval 11"/>
          <p:cNvSpPr>
            <a:spLocks noChangeArrowheads="1"/>
          </p:cNvSpPr>
          <p:nvPr/>
        </p:nvSpPr>
        <p:spPr bwMode="auto">
          <a:xfrm>
            <a:off x="375105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79" name="Oval 12"/>
          <p:cNvSpPr>
            <a:spLocks noChangeArrowheads="1"/>
          </p:cNvSpPr>
          <p:nvPr/>
        </p:nvSpPr>
        <p:spPr bwMode="auto">
          <a:xfrm>
            <a:off x="3824446"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0" name="Oval 13"/>
          <p:cNvSpPr>
            <a:spLocks noChangeArrowheads="1"/>
          </p:cNvSpPr>
          <p:nvPr/>
        </p:nvSpPr>
        <p:spPr bwMode="auto">
          <a:xfrm>
            <a:off x="389502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1" name="Oval 14"/>
          <p:cNvSpPr>
            <a:spLocks noChangeArrowheads="1"/>
          </p:cNvSpPr>
          <p:nvPr/>
        </p:nvSpPr>
        <p:spPr bwMode="auto">
          <a:xfrm>
            <a:off x="3965593"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2" name="Oval 15"/>
          <p:cNvSpPr>
            <a:spLocks noChangeArrowheads="1"/>
          </p:cNvSpPr>
          <p:nvPr/>
        </p:nvSpPr>
        <p:spPr bwMode="auto">
          <a:xfrm>
            <a:off x="4036166"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3" name="Oval 16"/>
          <p:cNvSpPr>
            <a:spLocks noChangeArrowheads="1"/>
          </p:cNvSpPr>
          <p:nvPr/>
        </p:nvSpPr>
        <p:spPr bwMode="auto">
          <a:xfrm>
            <a:off x="410674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4" name="Oval 17"/>
          <p:cNvSpPr>
            <a:spLocks noChangeArrowheads="1"/>
          </p:cNvSpPr>
          <p:nvPr/>
        </p:nvSpPr>
        <p:spPr bwMode="auto">
          <a:xfrm>
            <a:off x="4177313"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5" name="Oval 18"/>
          <p:cNvSpPr>
            <a:spLocks noChangeArrowheads="1"/>
          </p:cNvSpPr>
          <p:nvPr/>
        </p:nvSpPr>
        <p:spPr bwMode="auto">
          <a:xfrm>
            <a:off x="4247886"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6" name="Oval 19"/>
          <p:cNvSpPr>
            <a:spLocks noChangeArrowheads="1"/>
          </p:cNvSpPr>
          <p:nvPr/>
        </p:nvSpPr>
        <p:spPr bwMode="auto">
          <a:xfrm>
            <a:off x="431846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7" name="Oval 20"/>
          <p:cNvSpPr>
            <a:spLocks noChangeArrowheads="1"/>
          </p:cNvSpPr>
          <p:nvPr/>
        </p:nvSpPr>
        <p:spPr bwMode="auto">
          <a:xfrm>
            <a:off x="4389033"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8" name="Oval 21"/>
          <p:cNvSpPr>
            <a:spLocks noChangeArrowheads="1"/>
          </p:cNvSpPr>
          <p:nvPr/>
        </p:nvSpPr>
        <p:spPr bwMode="auto">
          <a:xfrm>
            <a:off x="4459606"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89" name="Oval 22"/>
          <p:cNvSpPr>
            <a:spLocks noChangeArrowheads="1"/>
          </p:cNvSpPr>
          <p:nvPr/>
        </p:nvSpPr>
        <p:spPr bwMode="auto">
          <a:xfrm>
            <a:off x="453018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0" name="Oval 23"/>
          <p:cNvSpPr>
            <a:spLocks noChangeArrowheads="1"/>
          </p:cNvSpPr>
          <p:nvPr/>
        </p:nvSpPr>
        <p:spPr bwMode="auto">
          <a:xfrm>
            <a:off x="4600753"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1" name="Oval 24"/>
          <p:cNvSpPr>
            <a:spLocks noChangeArrowheads="1"/>
          </p:cNvSpPr>
          <p:nvPr/>
        </p:nvSpPr>
        <p:spPr bwMode="auto">
          <a:xfrm>
            <a:off x="4671327"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2" name="Oval 25"/>
          <p:cNvSpPr>
            <a:spLocks noChangeArrowheads="1"/>
          </p:cNvSpPr>
          <p:nvPr/>
        </p:nvSpPr>
        <p:spPr bwMode="auto">
          <a:xfrm>
            <a:off x="474190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3" name="Oval 26"/>
          <p:cNvSpPr>
            <a:spLocks noChangeArrowheads="1"/>
          </p:cNvSpPr>
          <p:nvPr/>
        </p:nvSpPr>
        <p:spPr bwMode="auto">
          <a:xfrm>
            <a:off x="4812473"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4" name="Oval 27"/>
          <p:cNvSpPr>
            <a:spLocks noChangeArrowheads="1"/>
          </p:cNvSpPr>
          <p:nvPr/>
        </p:nvSpPr>
        <p:spPr bwMode="auto">
          <a:xfrm>
            <a:off x="4883047"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5" name="Oval 28"/>
          <p:cNvSpPr>
            <a:spLocks noChangeArrowheads="1"/>
          </p:cNvSpPr>
          <p:nvPr/>
        </p:nvSpPr>
        <p:spPr bwMode="auto">
          <a:xfrm>
            <a:off x="4953620"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6" name="Oval 29"/>
          <p:cNvSpPr>
            <a:spLocks noChangeArrowheads="1"/>
          </p:cNvSpPr>
          <p:nvPr/>
        </p:nvSpPr>
        <p:spPr bwMode="auto">
          <a:xfrm>
            <a:off x="3674831"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7" name="Oval 30"/>
          <p:cNvSpPr>
            <a:spLocks noChangeArrowheads="1"/>
          </p:cNvSpPr>
          <p:nvPr/>
        </p:nvSpPr>
        <p:spPr bwMode="auto">
          <a:xfrm>
            <a:off x="3598611" y="431395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8" name="Oval 11"/>
          <p:cNvSpPr>
            <a:spLocks noChangeArrowheads="1"/>
          </p:cNvSpPr>
          <p:nvPr/>
        </p:nvSpPr>
        <p:spPr bwMode="auto">
          <a:xfrm>
            <a:off x="372577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299" name="Oval 12"/>
          <p:cNvSpPr>
            <a:spLocks noChangeArrowheads="1"/>
          </p:cNvSpPr>
          <p:nvPr/>
        </p:nvSpPr>
        <p:spPr bwMode="auto">
          <a:xfrm>
            <a:off x="3799167"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0" name="Oval 13"/>
          <p:cNvSpPr>
            <a:spLocks noChangeArrowheads="1"/>
          </p:cNvSpPr>
          <p:nvPr/>
        </p:nvSpPr>
        <p:spPr bwMode="auto">
          <a:xfrm>
            <a:off x="386974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1" name="Oval 14"/>
          <p:cNvSpPr>
            <a:spLocks noChangeArrowheads="1"/>
          </p:cNvSpPr>
          <p:nvPr/>
        </p:nvSpPr>
        <p:spPr bwMode="auto">
          <a:xfrm>
            <a:off x="3940314"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2" name="Oval 15"/>
          <p:cNvSpPr>
            <a:spLocks noChangeArrowheads="1"/>
          </p:cNvSpPr>
          <p:nvPr/>
        </p:nvSpPr>
        <p:spPr bwMode="auto">
          <a:xfrm>
            <a:off x="4010887"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3" name="Oval 16"/>
          <p:cNvSpPr>
            <a:spLocks noChangeArrowheads="1"/>
          </p:cNvSpPr>
          <p:nvPr/>
        </p:nvSpPr>
        <p:spPr bwMode="auto">
          <a:xfrm>
            <a:off x="408146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4" name="Oval 17"/>
          <p:cNvSpPr>
            <a:spLocks noChangeArrowheads="1"/>
          </p:cNvSpPr>
          <p:nvPr/>
        </p:nvSpPr>
        <p:spPr bwMode="auto">
          <a:xfrm>
            <a:off x="4152034"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5" name="Oval 18"/>
          <p:cNvSpPr>
            <a:spLocks noChangeArrowheads="1"/>
          </p:cNvSpPr>
          <p:nvPr/>
        </p:nvSpPr>
        <p:spPr bwMode="auto">
          <a:xfrm>
            <a:off x="4222608"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6" name="Oval 19"/>
          <p:cNvSpPr>
            <a:spLocks noChangeArrowheads="1"/>
          </p:cNvSpPr>
          <p:nvPr/>
        </p:nvSpPr>
        <p:spPr bwMode="auto">
          <a:xfrm>
            <a:off x="429318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7" name="Oval 20"/>
          <p:cNvSpPr>
            <a:spLocks noChangeArrowheads="1"/>
          </p:cNvSpPr>
          <p:nvPr/>
        </p:nvSpPr>
        <p:spPr bwMode="auto">
          <a:xfrm>
            <a:off x="4363754"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8" name="Oval 21"/>
          <p:cNvSpPr>
            <a:spLocks noChangeArrowheads="1"/>
          </p:cNvSpPr>
          <p:nvPr/>
        </p:nvSpPr>
        <p:spPr bwMode="auto">
          <a:xfrm>
            <a:off x="4434328"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09" name="Oval 22"/>
          <p:cNvSpPr>
            <a:spLocks noChangeArrowheads="1"/>
          </p:cNvSpPr>
          <p:nvPr/>
        </p:nvSpPr>
        <p:spPr bwMode="auto">
          <a:xfrm>
            <a:off x="450490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0" name="Oval 23"/>
          <p:cNvSpPr>
            <a:spLocks noChangeArrowheads="1"/>
          </p:cNvSpPr>
          <p:nvPr/>
        </p:nvSpPr>
        <p:spPr bwMode="auto">
          <a:xfrm>
            <a:off x="4575474"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1" name="Oval 24"/>
          <p:cNvSpPr>
            <a:spLocks noChangeArrowheads="1"/>
          </p:cNvSpPr>
          <p:nvPr/>
        </p:nvSpPr>
        <p:spPr bwMode="auto">
          <a:xfrm>
            <a:off x="4646048"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2" name="Oval 25"/>
          <p:cNvSpPr>
            <a:spLocks noChangeArrowheads="1"/>
          </p:cNvSpPr>
          <p:nvPr/>
        </p:nvSpPr>
        <p:spPr bwMode="auto">
          <a:xfrm>
            <a:off x="471662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3" name="Oval 26"/>
          <p:cNvSpPr>
            <a:spLocks noChangeArrowheads="1"/>
          </p:cNvSpPr>
          <p:nvPr/>
        </p:nvSpPr>
        <p:spPr bwMode="auto">
          <a:xfrm>
            <a:off x="4787195"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4" name="Oval 27"/>
          <p:cNvSpPr>
            <a:spLocks noChangeArrowheads="1"/>
          </p:cNvSpPr>
          <p:nvPr/>
        </p:nvSpPr>
        <p:spPr bwMode="auto">
          <a:xfrm>
            <a:off x="4857768"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5" name="Oval 28"/>
          <p:cNvSpPr>
            <a:spLocks noChangeArrowheads="1"/>
          </p:cNvSpPr>
          <p:nvPr/>
        </p:nvSpPr>
        <p:spPr bwMode="auto">
          <a:xfrm>
            <a:off x="4928341"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6" name="Oval 29"/>
          <p:cNvSpPr>
            <a:spLocks noChangeArrowheads="1"/>
          </p:cNvSpPr>
          <p:nvPr/>
        </p:nvSpPr>
        <p:spPr bwMode="auto">
          <a:xfrm>
            <a:off x="3649552"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7" name="Oval 30"/>
          <p:cNvSpPr>
            <a:spLocks noChangeArrowheads="1"/>
          </p:cNvSpPr>
          <p:nvPr/>
        </p:nvSpPr>
        <p:spPr bwMode="auto">
          <a:xfrm>
            <a:off x="3573332" y="3892630"/>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18" name="Line 59"/>
          <p:cNvSpPr>
            <a:spLocks noChangeShapeType="1"/>
          </p:cNvSpPr>
          <p:nvPr/>
        </p:nvSpPr>
        <p:spPr bwMode="auto">
          <a:xfrm flipH="1" flipV="1">
            <a:off x="3665078"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19" name="Line 60"/>
          <p:cNvSpPr>
            <a:spLocks noChangeShapeType="1"/>
          </p:cNvSpPr>
          <p:nvPr/>
        </p:nvSpPr>
        <p:spPr bwMode="auto">
          <a:xfrm flipH="1" flipV="1">
            <a:off x="3746943"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0" name="Line 61"/>
          <p:cNvSpPr>
            <a:spLocks noChangeShapeType="1"/>
          </p:cNvSpPr>
          <p:nvPr/>
        </p:nvSpPr>
        <p:spPr bwMode="auto">
          <a:xfrm flipH="1" flipV="1">
            <a:off x="3828808"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1" name="Line 62"/>
          <p:cNvSpPr>
            <a:spLocks noChangeShapeType="1"/>
          </p:cNvSpPr>
          <p:nvPr/>
        </p:nvSpPr>
        <p:spPr bwMode="auto">
          <a:xfrm flipH="1" flipV="1">
            <a:off x="3910673"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2" name="Line 63"/>
          <p:cNvSpPr>
            <a:spLocks noChangeShapeType="1"/>
          </p:cNvSpPr>
          <p:nvPr/>
        </p:nvSpPr>
        <p:spPr bwMode="auto">
          <a:xfrm flipH="1" flipV="1">
            <a:off x="3992538"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3" name="Line 64"/>
          <p:cNvSpPr>
            <a:spLocks noChangeShapeType="1"/>
          </p:cNvSpPr>
          <p:nvPr/>
        </p:nvSpPr>
        <p:spPr bwMode="auto">
          <a:xfrm flipH="1" flipV="1">
            <a:off x="4074403"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4" name="Line 65"/>
          <p:cNvSpPr>
            <a:spLocks noChangeShapeType="1"/>
          </p:cNvSpPr>
          <p:nvPr/>
        </p:nvSpPr>
        <p:spPr bwMode="auto">
          <a:xfrm flipH="1" flipV="1">
            <a:off x="4156269"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5" name="Line 66"/>
          <p:cNvSpPr>
            <a:spLocks noChangeShapeType="1"/>
          </p:cNvSpPr>
          <p:nvPr/>
        </p:nvSpPr>
        <p:spPr bwMode="auto">
          <a:xfrm flipH="1" flipV="1">
            <a:off x="4238134"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6" name="Line 67"/>
          <p:cNvSpPr>
            <a:spLocks noChangeShapeType="1"/>
          </p:cNvSpPr>
          <p:nvPr/>
        </p:nvSpPr>
        <p:spPr bwMode="auto">
          <a:xfrm flipH="1" flipV="1">
            <a:off x="4319999"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7" name="Line 68"/>
          <p:cNvSpPr>
            <a:spLocks noChangeShapeType="1"/>
          </p:cNvSpPr>
          <p:nvPr/>
        </p:nvSpPr>
        <p:spPr bwMode="auto">
          <a:xfrm flipH="1" flipV="1">
            <a:off x="4401864"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8" name="Line 69"/>
          <p:cNvSpPr>
            <a:spLocks noChangeShapeType="1"/>
          </p:cNvSpPr>
          <p:nvPr/>
        </p:nvSpPr>
        <p:spPr bwMode="auto">
          <a:xfrm flipH="1" flipV="1">
            <a:off x="4483729"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29" name="Line 70"/>
          <p:cNvSpPr>
            <a:spLocks noChangeShapeType="1"/>
          </p:cNvSpPr>
          <p:nvPr/>
        </p:nvSpPr>
        <p:spPr bwMode="auto">
          <a:xfrm flipH="1" flipV="1">
            <a:off x="4565594" y="4002862"/>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0" name="Line 71"/>
          <p:cNvSpPr>
            <a:spLocks noChangeShapeType="1"/>
          </p:cNvSpPr>
          <p:nvPr/>
        </p:nvSpPr>
        <p:spPr bwMode="auto">
          <a:xfrm flipV="1">
            <a:off x="3835866"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1" name="Line 72"/>
          <p:cNvSpPr>
            <a:spLocks noChangeShapeType="1"/>
          </p:cNvSpPr>
          <p:nvPr/>
        </p:nvSpPr>
        <p:spPr bwMode="auto">
          <a:xfrm flipV="1">
            <a:off x="3912084"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2" name="Line 73"/>
          <p:cNvSpPr>
            <a:spLocks noChangeShapeType="1"/>
          </p:cNvSpPr>
          <p:nvPr/>
        </p:nvSpPr>
        <p:spPr bwMode="auto">
          <a:xfrm flipV="1">
            <a:off x="3988304"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3" name="Line 74"/>
          <p:cNvSpPr>
            <a:spLocks noChangeShapeType="1"/>
          </p:cNvSpPr>
          <p:nvPr/>
        </p:nvSpPr>
        <p:spPr bwMode="auto">
          <a:xfrm flipV="1">
            <a:off x="4064523"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4" name="Line 75"/>
          <p:cNvSpPr>
            <a:spLocks noChangeShapeType="1"/>
          </p:cNvSpPr>
          <p:nvPr/>
        </p:nvSpPr>
        <p:spPr bwMode="auto">
          <a:xfrm flipV="1">
            <a:off x="4140743"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5" name="Line 76"/>
          <p:cNvSpPr>
            <a:spLocks noChangeShapeType="1"/>
          </p:cNvSpPr>
          <p:nvPr/>
        </p:nvSpPr>
        <p:spPr bwMode="auto">
          <a:xfrm flipV="1">
            <a:off x="4216961"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6" name="Line 77"/>
          <p:cNvSpPr>
            <a:spLocks noChangeShapeType="1"/>
          </p:cNvSpPr>
          <p:nvPr/>
        </p:nvSpPr>
        <p:spPr bwMode="auto">
          <a:xfrm flipV="1">
            <a:off x="4293181"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7" name="Line 78"/>
          <p:cNvSpPr>
            <a:spLocks noChangeShapeType="1"/>
          </p:cNvSpPr>
          <p:nvPr/>
        </p:nvSpPr>
        <p:spPr bwMode="auto">
          <a:xfrm flipV="1">
            <a:off x="4369400"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8" name="Line 79"/>
          <p:cNvSpPr>
            <a:spLocks noChangeShapeType="1"/>
          </p:cNvSpPr>
          <p:nvPr/>
        </p:nvSpPr>
        <p:spPr bwMode="auto">
          <a:xfrm flipV="1">
            <a:off x="4445619"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39" name="Line 80"/>
          <p:cNvSpPr>
            <a:spLocks noChangeShapeType="1"/>
          </p:cNvSpPr>
          <p:nvPr/>
        </p:nvSpPr>
        <p:spPr bwMode="auto">
          <a:xfrm flipV="1">
            <a:off x="4521839"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40" name="Line 81"/>
          <p:cNvSpPr>
            <a:spLocks noChangeShapeType="1"/>
          </p:cNvSpPr>
          <p:nvPr/>
        </p:nvSpPr>
        <p:spPr bwMode="auto">
          <a:xfrm flipV="1">
            <a:off x="4598058"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41" name="Line 82"/>
          <p:cNvSpPr>
            <a:spLocks noChangeShapeType="1"/>
          </p:cNvSpPr>
          <p:nvPr/>
        </p:nvSpPr>
        <p:spPr bwMode="auto">
          <a:xfrm flipV="1">
            <a:off x="4674277"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42" name="Line 83"/>
          <p:cNvSpPr>
            <a:spLocks noChangeShapeType="1"/>
          </p:cNvSpPr>
          <p:nvPr/>
        </p:nvSpPr>
        <p:spPr bwMode="auto">
          <a:xfrm flipV="1">
            <a:off x="4750496"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43" name="Line 84"/>
          <p:cNvSpPr>
            <a:spLocks noChangeShapeType="1"/>
          </p:cNvSpPr>
          <p:nvPr/>
        </p:nvSpPr>
        <p:spPr bwMode="auto">
          <a:xfrm flipV="1">
            <a:off x="4826716" y="4002862"/>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45" name="TextBox 344"/>
          <p:cNvSpPr txBox="1"/>
          <p:nvPr/>
        </p:nvSpPr>
        <p:spPr>
          <a:xfrm>
            <a:off x="3916845" y="2536158"/>
            <a:ext cx="814647" cy="304250"/>
          </a:xfrm>
          <a:prstGeom prst="rect">
            <a:avLst/>
          </a:prstGeom>
          <a:noFill/>
        </p:spPr>
        <p:txBody>
          <a:bodyPr wrap="none" rtlCol="0">
            <a:spAutoFit/>
          </a:bodyPr>
          <a:lstStyle/>
          <a:p>
            <a:r>
              <a:rPr lang="en-US" sz="1377" dirty="0"/>
              <a:t>Outputs</a:t>
            </a:r>
          </a:p>
        </p:txBody>
      </p:sp>
      <p:sp>
        <p:nvSpPr>
          <p:cNvPr id="347" name="TextBox 346"/>
          <p:cNvSpPr txBox="1"/>
          <p:nvPr/>
        </p:nvSpPr>
        <p:spPr>
          <a:xfrm>
            <a:off x="4015650" y="4940060"/>
            <a:ext cx="668773" cy="304250"/>
          </a:xfrm>
          <a:prstGeom prst="rect">
            <a:avLst/>
          </a:prstGeom>
          <a:noFill/>
        </p:spPr>
        <p:txBody>
          <a:bodyPr wrap="none" rtlCol="0">
            <a:spAutoFit/>
          </a:bodyPr>
          <a:lstStyle/>
          <a:p>
            <a:r>
              <a:rPr lang="en-US" sz="1377" dirty="0"/>
              <a:t>Inputs</a:t>
            </a:r>
          </a:p>
        </p:txBody>
      </p:sp>
      <p:sp>
        <p:nvSpPr>
          <p:cNvPr id="618" name="TextBox 617"/>
          <p:cNvSpPr txBox="1"/>
          <p:nvPr/>
        </p:nvSpPr>
        <p:spPr>
          <a:xfrm>
            <a:off x="3161752" y="2241551"/>
            <a:ext cx="2247410" cy="304250"/>
          </a:xfrm>
          <a:prstGeom prst="rect">
            <a:avLst/>
          </a:prstGeom>
          <a:noFill/>
        </p:spPr>
        <p:txBody>
          <a:bodyPr wrap="none" rtlCol="0">
            <a:spAutoFit/>
          </a:bodyPr>
          <a:lstStyle/>
          <a:p>
            <a:r>
              <a:rPr lang="en-US" sz="1377" dirty="0"/>
              <a:t>DNN: Three Hidden Layers</a:t>
            </a:r>
          </a:p>
        </p:txBody>
      </p:sp>
      <p:sp>
        <p:nvSpPr>
          <p:cNvPr id="348" name="Oval 3"/>
          <p:cNvSpPr>
            <a:spLocks noChangeArrowheads="1"/>
          </p:cNvSpPr>
          <p:nvPr/>
        </p:nvSpPr>
        <p:spPr bwMode="auto">
          <a:xfrm>
            <a:off x="6946669" y="266132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49" name="Oval 4"/>
          <p:cNvSpPr>
            <a:spLocks noChangeArrowheads="1"/>
          </p:cNvSpPr>
          <p:nvPr/>
        </p:nvSpPr>
        <p:spPr bwMode="auto">
          <a:xfrm>
            <a:off x="7296714" y="266132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0" name="Oval 5"/>
          <p:cNvSpPr>
            <a:spLocks noChangeArrowheads="1"/>
          </p:cNvSpPr>
          <p:nvPr/>
        </p:nvSpPr>
        <p:spPr bwMode="auto">
          <a:xfrm>
            <a:off x="7638289" y="266132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1" name="Oval 6"/>
          <p:cNvSpPr>
            <a:spLocks noChangeArrowheads="1"/>
          </p:cNvSpPr>
          <p:nvPr/>
        </p:nvSpPr>
        <p:spPr bwMode="auto">
          <a:xfrm>
            <a:off x="8050437" y="2661329"/>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2" name="Line 7"/>
          <p:cNvSpPr>
            <a:spLocks noChangeShapeType="1"/>
          </p:cNvSpPr>
          <p:nvPr/>
        </p:nvSpPr>
        <p:spPr bwMode="auto">
          <a:xfrm flipV="1">
            <a:off x="6970665" y="2398122"/>
            <a:ext cx="0" cy="22496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353" name="Line 8"/>
          <p:cNvSpPr>
            <a:spLocks noChangeShapeType="1"/>
          </p:cNvSpPr>
          <p:nvPr/>
        </p:nvSpPr>
        <p:spPr bwMode="auto">
          <a:xfrm flipV="1">
            <a:off x="7317885" y="2393623"/>
            <a:ext cx="0" cy="233962"/>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354" name="Line 9"/>
          <p:cNvSpPr>
            <a:spLocks noChangeShapeType="1"/>
          </p:cNvSpPr>
          <p:nvPr/>
        </p:nvSpPr>
        <p:spPr bwMode="auto">
          <a:xfrm flipV="1">
            <a:off x="7662283" y="2385186"/>
            <a:ext cx="1059" cy="255896"/>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355" name="Line 10"/>
          <p:cNvSpPr>
            <a:spLocks noChangeShapeType="1"/>
          </p:cNvSpPr>
          <p:nvPr/>
        </p:nvSpPr>
        <p:spPr bwMode="auto">
          <a:xfrm flipV="1">
            <a:off x="8073373" y="2393623"/>
            <a:ext cx="0" cy="242961"/>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sz="1377"/>
          </a:p>
        </p:txBody>
      </p:sp>
      <p:sp>
        <p:nvSpPr>
          <p:cNvPr id="356" name="Oval 11"/>
          <p:cNvSpPr>
            <a:spLocks noChangeArrowheads="1"/>
          </p:cNvSpPr>
          <p:nvPr/>
        </p:nvSpPr>
        <p:spPr bwMode="auto">
          <a:xfrm>
            <a:off x="6949492"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7" name="Oval 12"/>
          <p:cNvSpPr>
            <a:spLocks noChangeArrowheads="1"/>
          </p:cNvSpPr>
          <p:nvPr/>
        </p:nvSpPr>
        <p:spPr bwMode="auto">
          <a:xfrm>
            <a:off x="702288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8" name="Oval 13"/>
          <p:cNvSpPr>
            <a:spLocks noChangeArrowheads="1"/>
          </p:cNvSpPr>
          <p:nvPr/>
        </p:nvSpPr>
        <p:spPr bwMode="auto">
          <a:xfrm>
            <a:off x="7093462"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59" name="Oval 14"/>
          <p:cNvSpPr>
            <a:spLocks noChangeArrowheads="1"/>
          </p:cNvSpPr>
          <p:nvPr/>
        </p:nvSpPr>
        <p:spPr bwMode="auto">
          <a:xfrm>
            <a:off x="7164036"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0" name="Oval 15"/>
          <p:cNvSpPr>
            <a:spLocks noChangeArrowheads="1"/>
          </p:cNvSpPr>
          <p:nvPr/>
        </p:nvSpPr>
        <p:spPr bwMode="auto">
          <a:xfrm>
            <a:off x="723460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1" name="Oval 16"/>
          <p:cNvSpPr>
            <a:spLocks noChangeArrowheads="1"/>
          </p:cNvSpPr>
          <p:nvPr/>
        </p:nvSpPr>
        <p:spPr bwMode="auto">
          <a:xfrm>
            <a:off x="7305182"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2" name="Oval 17"/>
          <p:cNvSpPr>
            <a:spLocks noChangeArrowheads="1"/>
          </p:cNvSpPr>
          <p:nvPr/>
        </p:nvSpPr>
        <p:spPr bwMode="auto">
          <a:xfrm>
            <a:off x="7375756"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3" name="Oval 18"/>
          <p:cNvSpPr>
            <a:spLocks noChangeArrowheads="1"/>
          </p:cNvSpPr>
          <p:nvPr/>
        </p:nvSpPr>
        <p:spPr bwMode="auto">
          <a:xfrm>
            <a:off x="744632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4" name="Oval 19"/>
          <p:cNvSpPr>
            <a:spLocks noChangeArrowheads="1"/>
          </p:cNvSpPr>
          <p:nvPr/>
        </p:nvSpPr>
        <p:spPr bwMode="auto">
          <a:xfrm>
            <a:off x="7516902"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5" name="Oval 20"/>
          <p:cNvSpPr>
            <a:spLocks noChangeArrowheads="1"/>
          </p:cNvSpPr>
          <p:nvPr/>
        </p:nvSpPr>
        <p:spPr bwMode="auto">
          <a:xfrm>
            <a:off x="7587476"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6" name="Oval 21"/>
          <p:cNvSpPr>
            <a:spLocks noChangeArrowheads="1"/>
          </p:cNvSpPr>
          <p:nvPr/>
        </p:nvSpPr>
        <p:spPr bwMode="auto">
          <a:xfrm>
            <a:off x="765804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7" name="Oval 22"/>
          <p:cNvSpPr>
            <a:spLocks noChangeArrowheads="1"/>
          </p:cNvSpPr>
          <p:nvPr/>
        </p:nvSpPr>
        <p:spPr bwMode="auto">
          <a:xfrm>
            <a:off x="7728622"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8" name="Oval 23"/>
          <p:cNvSpPr>
            <a:spLocks noChangeArrowheads="1"/>
          </p:cNvSpPr>
          <p:nvPr/>
        </p:nvSpPr>
        <p:spPr bwMode="auto">
          <a:xfrm>
            <a:off x="7799196"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69" name="Oval 24"/>
          <p:cNvSpPr>
            <a:spLocks noChangeArrowheads="1"/>
          </p:cNvSpPr>
          <p:nvPr/>
        </p:nvSpPr>
        <p:spPr bwMode="auto">
          <a:xfrm>
            <a:off x="786976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0" name="Oval 25"/>
          <p:cNvSpPr>
            <a:spLocks noChangeArrowheads="1"/>
          </p:cNvSpPr>
          <p:nvPr/>
        </p:nvSpPr>
        <p:spPr bwMode="auto">
          <a:xfrm>
            <a:off x="7940343"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1" name="Oval 26"/>
          <p:cNvSpPr>
            <a:spLocks noChangeArrowheads="1"/>
          </p:cNvSpPr>
          <p:nvPr/>
        </p:nvSpPr>
        <p:spPr bwMode="auto">
          <a:xfrm>
            <a:off x="8010916"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2" name="Oval 27"/>
          <p:cNvSpPr>
            <a:spLocks noChangeArrowheads="1"/>
          </p:cNvSpPr>
          <p:nvPr/>
        </p:nvSpPr>
        <p:spPr bwMode="auto">
          <a:xfrm>
            <a:off x="8081489"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3" name="Oval 28"/>
          <p:cNvSpPr>
            <a:spLocks noChangeArrowheads="1"/>
          </p:cNvSpPr>
          <p:nvPr/>
        </p:nvSpPr>
        <p:spPr bwMode="auto">
          <a:xfrm>
            <a:off x="8152063"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4" name="Oval 29"/>
          <p:cNvSpPr>
            <a:spLocks noChangeArrowheads="1"/>
          </p:cNvSpPr>
          <p:nvPr/>
        </p:nvSpPr>
        <p:spPr bwMode="auto">
          <a:xfrm>
            <a:off x="6873273"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5" name="Oval 30"/>
          <p:cNvSpPr>
            <a:spLocks noChangeArrowheads="1"/>
          </p:cNvSpPr>
          <p:nvPr/>
        </p:nvSpPr>
        <p:spPr bwMode="auto">
          <a:xfrm>
            <a:off x="6797054" y="3003275"/>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376" name="Line 59"/>
          <p:cNvSpPr>
            <a:spLocks noChangeShapeType="1"/>
          </p:cNvSpPr>
          <p:nvPr/>
        </p:nvSpPr>
        <p:spPr bwMode="auto">
          <a:xfrm flipH="1" flipV="1">
            <a:off x="6888799"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77" name="Line 60"/>
          <p:cNvSpPr>
            <a:spLocks noChangeShapeType="1"/>
          </p:cNvSpPr>
          <p:nvPr/>
        </p:nvSpPr>
        <p:spPr bwMode="auto">
          <a:xfrm flipH="1" flipV="1">
            <a:off x="697066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78" name="Line 61"/>
          <p:cNvSpPr>
            <a:spLocks noChangeShapeType="1"/>
          </p:cNvSpPr>
          <p:nvPr/>
        </p:nvSpPr>
        <p:spPr bwMode="auto">
          <a:xfrm flipH="1" flipV="1">
            <a:off x="7052530"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79" name="Line 62"/>
          <p:cNvSpPr>
            <a:spLocks noChangeShapeType="1"/>
          </p:cNvSpPr>
          <p:nvPr/>
        </p:nvSpPr>
        <p:spPr bwMode="auto">
          <a:xfrm flipH="1" flipV="1">
            <a:off x="713439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0" name="Line 63"/>
          <p:cNvSpPr>
            <a:spLocks noChangeShapeType="1"/>
          </p:cNvSpPr>
          <p:nvPr/>
        </p:nvSpPr>
        <p:spPr bwMode="auto">
          <a:xfrm flipH="1" flipV="1">
            <a:off x="7216260"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1" name="Line 64"/>
          <p:cNvSpPr>
            <a:spLocks noChangeShapeType="1"/>
          </p:cNvSpPr>
          <p:nvPr/>
        </p:nvSpPr>
        <p:spPr bwMode="auto">
          <a:xfrm flipH="1" flipV="1">
            <a:off x="729812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2" name="Line 65"/>
          <p:cNvSpPr>
            <a:spLocks noChangeShapeType="1"/>
          </p:cNvSpPr>
          <p:nvPr/>
        </p:nvSpPr>
        <p:spPr bwMode="auto">
          <a:xfrm flipH="1" flipV="1">
            <a:off x="7379990"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3" name="Line 66"/>
          <p:cNvSpPr>
            <a:spLocks noChangeShapeType="1"/>
          </p:cNvSpPr>
          <p:nvPr/>
        </p:nvSpPr>
        <p:spPr bwMode="auto">
          <a:xfrm flipH="1" flipV="1">
            <a:off x="746185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4" name="Line 67"/>
          <p:cNvSpPr>
            <a:spLocks noChangeShapeType="1"/>
          </p:cNvSpPr>
          <p:nvPr/>
        </p:nvSpPr>
        <p:spPr bwMode="auto">
          <a:xfrm flipH="1" flipV="1">
            <a:off x="7543720"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5" name="Line 68"/>
          <p:cNvSpPr>
            <a:spLocks noChangeShapeType="1"/>
          </p:cNvSpPr>
          <p:nvPr/>
        </p:nvSpPr>
        <p:spPr bwMode="auto">
          <a:xfrm flipH="1" flipV="1">
            <a:off x="762558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6" name="Line 69"/>
          <p:cNvSpPr>
            <a:spLocks noChangeShapeType="1"/>
          </p:cNvSpPr>
          <p:nvPr/>
        </p:nvSpPr>
        <p:spPr bwMode="auto">
          <a:xfrm flipH="1" flipV="1">
            <a:off x="7707450"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7" name="Line 70"/>
          <p:cNvSpPr>
            <a:spLocks noChangeShapeType="1"/>
          </p:cNvSpPr>
          <p:nvPr/>
        </p:nvSpPr>
        <p:spPr bwMode="auto">
          <a:xfrm flipH="1" flipV="1">
            <a:off x="7789315" y="3113507"/>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8" name="Line 71"/>
          <p:cNvSpPr>
            <a:spLocks noChangeShapeType="1"/>
          </p:cNvSpPr>
          <p:nvPr/>
        </p:nvSpPr>
        <p:spPr bwMode="auto">
          <a:xfrm flipV="1">
            <a:off x="7059587"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89" name="Line 72"/>
          <p:cNvSpPr>
            <a:spLocks noChangeShapeType="1"/>
          </p:cNvSpPr>
          <p:nvPr/>
        </p:nvSpPr>
        <p:spPr bwMode="auto">
          <a:xfrm flipV="1">
            <a:off x="7135806"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0" name="Line 73"/>
          <p:cNvSpPr>
            <a:spLocks noChangeShapeType="1"/>
          </p:cNvSpPr>
          <p:nvPr/>
        </p:nvSpPr>
        <p:spPr bwMode="auto">
          <a:xfrm flipV="1">
            <a:off x="7212025"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1" name="Line 74"/>
          <p:cNvSpPr>
            <a:spLocks noChangeShapeType="1"/>
          </p:cNvSpPr>
          <p:nvPr/>
        </p:nvSpPr>
        <p:spPr bwMode="auto">
          <a:xfrm flipV="1">
            <a:off x="7288244"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2" name="Line 75"/>
          <p:cNvSpPr>
            <a:spLocks noChangeShapeType="1"/>
          </p:cNvSpPr>
          <p:nvPr/>
        </p:nvSpPr>
        <p:spPr bwMode="auto">
          <a:xfrm flipV="1">
            <a:off x="7364464"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3" name="Line 76"/>
          <p:cNvSpPr>
            <a:spLocks noChangeShapeType="1"/>
          </p:cNvSpPr>
          <p:nvPr/>
        </p:nvSpPr>
        <p:spPr bwMode="auto">
          <a:xfrm flipV="1">
            <a:off x="7440683"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4" name="Line 77"/>
          <p:cNvSpPr>
            <a:spLocks noChangeShapeType="1"/>
          </p:cNvSpPr>
          <p:nvPr/>
        </p:nvSpPr>
        <p:spPr bwMode="auto">
          <a:xfrm flipV="1">
            <a:off x="7516902"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5" name="Line 78"/>
          <p:cNvSpPr>
            <a:spLocks noChangeShapeType="1"/>
          </p:cNvSpPr>
          <p:nvPr/>
        </p:nvSpPr>
        <p:spPr bwMode="auto">
          <a:xfrm flipV="1">
            <a:off x="7593121"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6" name="Line 79"/>
          <p:cNvSpPr>
            <a:spLocks noChangeShapeType="1"/>
          </p:cNvSpPr>
          <p:nvPr/>
        </p:nvSpPr>
        <p:spPr bwMode="auto">
          <a:xfrm flipV="1">
            <a:off x="7669341"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7" name="Line 80"/>
          <p:cNvSpPr>
            <a:spLocks noChangeShapeType="1"/>
          </p:cNvSpPr>
          <p:nvPr/>
        </p:nvSpPr>
        <p:spPr bwMode="auto">
          <a:xfrm flipV="1">
            <a:off x="7745560"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8" name="Line 81"/>
          <p:cNvSpPr>
            <a:spLocks noChangeShapeType="1"/>
          </p:cNvSpPr>
          <p:nvPr/>
        </p:nvSpPr>
        <p:spPr bwMode="auto">
          <a:xfrm flipV="1">
            <a:off x="7821779"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399" name="Line 82"/>
          <p:cNvSpPr>
            <a:spLocks noChangeShapeType="1"/>
          </p:cNvSpPr>
          <p:nvPr/>
        </p:nvSpPr>
        <p:spPr bwMode="auto">
          <a:xfrm flipV="1">
            <a:off x="7897999"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0" name="Line 83"/>
          <p:cNvSpPr>
            <a:spLocks noChangeShapeType="1"/>
          </p:cNvSpPr>
          <p:nvPr/>
        </p:nvSpPr>
        <p:spPr bwMode="auto">
          <a:xfrm flipV="1">
            <a:off x="7974218"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1" name="Line 84"/>
          <p:cNvSpPr>
            <a:spLocks noChangeShapeType="1"/>
          </p:cNvSpPr>
          <p:nvPr/>
        </p:nvSpPr>
        <p:spPr bwMode="auto">
          <a:xfrm flipV="1">
            <a:off x="8050437" y="3113507"/>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2" name="Line 85"/>
          <p:cNvSpPr>
            <a:spLocks noChangeShapeType="1"/>
          </p:cNvSpPr>
          <p:nvPr/>
        </p:nvSpPr>
        <p:spPr bwMode="auto">
          <a:xfrm flipV="1">
            <a:off x="6828106"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3" name="Line 86"/>
          <p:cNvSpPr>
            <a:spLocks noChangeShapeType="1"/>
          </p:cNvSpPr>
          <p:nvPr/>
        </p:nvSpPr>
        <p:spPr bwMode="auto">
          <a:xfrm flipV="1">
            <a:off x="6924086"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4" name="Line 87"/>
          <p:cNvSpPr>
            <a:spLocks noChangeShapeType="1"/>
          </p:cNvSpPr>
          <p:nvPr/>
        </p:nvSpPr>
        <p:spPr bwMode="auto">
          <a:xfrm flipV="1">
            <a:off x="7020066"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5" name="Line 88"/>
          <p:cNvSpPr>
            <a:spLocks noChangeShapeType="1"/>
          </p:cNvSpPr>
          <p:nvPr/>
        </p:nvSpPr>
        <p:spPr bwMode="auto">
          <a:xfrm flipV="1">
            <a:off x="7116046"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6" name="Line 89"/>
          <p:cNvSpPr>
            <a:spLocks noChangeShapeType="1"/>
          </p:cNvSpPr>
          <p:nvPr/>
        </p:nvSpPr>
        <p:spPr bwMode="auto">
          <a:xfrm flipV="1">
            <a:off x="7212025"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7" name="Line 90"/>
          <p:cNvSpPr>
            <a:spLocks noChangeShapeType="1"/>
          </p:cNvSpPr>
          <p:nvPr/>
        </p:nvSpPr>
        <p:spPr bwMode="auto">
          <a:xfrm flipV="1">
            <a:off x="7308005"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8" name="Line 91"/>
          <p:cNvSpPr>
            <a:spLocks noChangeShapeType="1"/>
          </p:cNvSpPr>
          <p:nvPr/>
        </p:nvSpPr>
        <p:spPr bwMode="auto">
          <a:xfrm flipV="1">
            <a:off x="7403985"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09" name="Line 92"/>
          <p:cNvSpPr>
            <a:spLocks noChangeShapeType="1"/>
          </p:cNvSpPr>
          <p:nvPr/>
        </p:nvSpPr>
        <p:spPr bwMode="auto">
          <a:xfrm flipV="1">
            <a:off x="749996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0" name="Line 93"/>
          <p:cNvSpPr>
            <a:spLocks noChangeShapeType="1"/>
          </p:cNvSpPr>
          <p:nvPr/>
        </p:nvSpPr>
        <p:spPr bwMode="auto">
          <a:xfrm flipV="1">
            <a:off x="759594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1" name="Line 94"/>
          <p:cNvSpPr>
            <a:spLocks noChangeShapeType="1"/>
          </p:cNvSpPr>
          <p:nvPr/>
        </p:nvSpPr>
        <p:spPr bwMode="auto">
          <a:xfrm flipV="1">
            <a:off x="769192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2" name="Line 95"/>
          <p:cNvSpPr>
            <a:spLocks noChangeShapeType="1"/>
          </p:cNvSpPr>
          <p:nvPr/>
        </p:nvSpPr>
        <p:spPr bwMode="auto">
          <a:xfrm flipV="1">
            <a:off x="778790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3" name="Line 96"/>
          <p:cNvSpPr>
            <a:spLocks noChangeShapeType="1"/>
          </p:cNvSpPr>
          <p:nvPr/>
        </p:nvSpPr>
        <p:spPr bwMode="auto">
          <a:xfrm flipV="1">
            <a:off x="788388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4" name="Line 97"/>
          <p:cNvSpPr>
            <a:spLocks noChangeShapeType="1"/>
          </p:cNvSpPr>
          <p:nvPr/>
        </p:nvSpPr>
        <p:spPr bwMode="auto">
          <a:xfrm flipV="1">
            <a:off x="7979864" y="2758064"/>
            <a:ext cx="129855" cy="2159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5" name="Line 98"/>
          <p:cNvSpPr>
            <a:spLocks noChangeShapeType="1"/>
          </p:cNvSpPr>
          <p:nvPr/>
        </p:nvSpPr>
        <p:spPr bwMode="auto">
          <a:xfrm flipH="1" flipV="1">
            <a:off x="6993248"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6" name="Line 99"/>
          <p:cNvSpPr>
            <a:spLocks noChangeShapeType="1"/>
          </p:cNvSpPr>
          <p:nvPr/>
        </p:nvSpPr>
        <p:spPr bwMode="auto">
          <a:xfrm flipH="1" flipV="1">
            <a:off x="7072290"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7" name="Line 100"/>
          <p:cNvSpPr>
            <a:spLocks noChangeShapeType="1"/>
          </p:cNvSpPr>
          <p:nvPr/>
        </p:nvSpPr>
        <p:spPr bwMode="auto">
          <a:xfrm flipH="1" flipV="1">
            <a:off x="7151332"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8" name="Line 101"/>
          <p:cNvSpPr>
            <a:spLocks noChangeShapeType="1"/>
          </p:cNvSpPr>
          <p:nvPr/>
        </p:nvSpPr>
        <p:spPr bwMode="auto">
          <a:xfrm flipH="1" flipV="1">
            <a:off x="7230375"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19" name="Line 102"/>
          <p:cNvSpPr>
            <a:spLocks noChangeShapeType="1"/>
          </p:cNvSpPr>
          <p:nvPr/>
        </p:nvSpPr>
        <p:spPr bwMode="auto">
          <a:xfrm flipH="1" flipV="1">
            <a:off x="7309417"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0" name="Line 103"/>
          <p:cNvSpPr>
            <a:spLocks noChangeShapeType="1"/>
          </p:cNvSpPr>
          <p:nvPr/>
        </p:nvSpPr>
        <p:spPr bwMode="auto">
          <a:xfrm flipH="1" flipV="1">
            <a:off x="7388458"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1" name="Line 104"/>
          <p:cNvSpPr>
            <a:spLocks noChangeShapeType="1"/>
          </p:cNvSpPr>
          <p:nvPr/>
        </p:nvSpPr>
        <p:spPr bwMode="auto">
          <a:xfrm flipH="1" flipV="1">
            <a:off x="7467501"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2" name="Line 105"/>
          <p:cNvSpPr>
            <a:spLocks noChangeShapeType="1"/>
          </p:cNvSpPr>
          <p:nvPr/>
        </p:nvSpPr>
        <p:spPr bwMode="auto">
          <a:xfrm flipH="1" flipV="1">
            <a:off x="7546543"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3" name="Line 106"/>
          <p:cNvSpPr>
            <a:spLocks noChangeShapeType="1"/>
          </p:cNvSpPr>
          <p:nvPr/>
        </p:nvSpPr>
        <p:spPr bwMode="auto">
          <a:xfrm flipH="1" flipV="1">
            <a:off x="7625585"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4" name="Line 107"/>
          <p:cNvSpPr>
            <a:spLocks noChangeShapeType="1"/>
          </p:cNvSpPr>
          <p:nvPr/>
        </p:nvSpPr>
        <p:spPr bwMode="auto">
          <a:xfrm flipH="1" flipV="1">
            <a:off x="7704628"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5" name="Line 108"/>
          <p:cNvSpPr>
            <a:spLocks noChangeShapeType="1"/>
          </p:cNvSpPr>
          <p:nvPr/>
        </p:nvSpPr>
        <p:spPr bwMode="auto">
          <a:xfrm flipH="1" flipV="1">
            <a:off x="7783670"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6" name="Line 109"/>
          <p:cNvSpPr>
            <a:spLocks noChangeShapeType="1"/>
          </p:cNvSpPr>
          <p:nvPr/>
        </p:nvSpPr>
        <p:spPr bwMode="auto">
          <a:xfrm flipH="1" flipV="1">
            <a:off x="7862712"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7" name="Line 110"/>
          <p:cNvSpPr>
            <a:spLocks noChangeShapeType="1"/>
          </p:cNvSpPr>
          <p:nvPr/>
        </p:nvSpPr>
        <p:spPr bwMode="auto">
          <a:xfrm flipH="1" flipV="1">
            <a:off x="7941754"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8" name="Line 111"/>
          <p:cNvSpPr>
            <a:spLocks noChangeShapeType="1"/>
          </p:cNvSpPr>
          <p:nvPr/>
        </p:nvSpPr>
        <p:spPr bwMode="auto">
          <a:xfrm flipH="1" flipV="1">
            <a:off x="8020796"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29" name="Line 112"/>
          <p:cNvSpPr>
            <a:spLocks noChangeShapeType="1"/>
          </p:cNvSpPr>
          <p:nvPr/>
        </p:nvSpPr>
        <p:spPr bwMode="auto">
          <a:xfrm flipH="1" flipV="1">
            <a:off x="8099838" y="2753565"/>
            <a:ext cx="98803" cy="220465"/>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04" name="Oval 11"/>
          <p:cNvSpPr>
            <a:spLocks noChangeArrowheads="1"/>
          </p:cNvSpPr>
          <p:nvPr/>
        </p:nvSpPr>
        <p:spPr bwMode="auto">
          <a:xfrm>
            <a:off x="695651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5" name="Oval 12"/>
          <p:cNvSpPr>
            <a:spLocks noChangeArrowheads="1"/>
          </p:cNvSpPr>
          <p:nvPr/>
        </p:nvSpPr>
        <p:spPr bwMode="auto">
          <a:xfrm>
            <a:off x="7029910"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6" name="Oval 13"/>
          <p:cNvSpPr>
            <a:spLocks noChangeArrowheads="1"/>
          </p:cNvSpPr>
          <p:nvPr/>
        </p:nvSpPr>
        <p:spPr bwMode="auto">
          <a:xfrm>
            <a:off x="710048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7" name="Oval 14"/>
          <p:cNvSpPr>
            <a:spLocks noChangeArrowheads="1"/>
          </p:cNvSpPr>
          <p:nvPr/>
        </p:nvSpPr>
        <p:spPr bwMode="auto">
          <a:xfrm>
            <a:off x="7171057"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8" name="Oval 15"/>
          <p:cNvSpPr>
            <a:spLocks noChangeArrowheads="1"/>
          </p:cNvSpPr>
          <p:nvPr/>
        </p:nvSpPr>
        <p:spPr bwMode="auto">
          <a:xfrm>
            <a:off x="7241630"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9" name="Oval 16"/>
          <p:cNvSpPr>
            <a:spLocks noChangeArrowheads="1"/>
          </p:cNvSpPr>
          <p:nvPr/>
        </p:nvSpPr>
        <p:spPr bwMode="auto">
          <a:xfrm>
            <a:off x="731220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0" name="Oval 17"/>
          <p:cNvSpPr>
            <a:spLocks noChangeArrowheads="1"/>
          </p:cNvSpPr>
          <p:nvPr/>
        </p:nvSpPr>
        <p:spPr bwMode="auto">
          <a:xfrm>
            <a:off x="7382777"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1" name="Oval 18"/>
          <p:cNvSpPr>
            <a:spLocks noChangeArrowheads="1"/>
          </p:cNvSpPr>
          <p:nvPr/>
        </p:nvSpPr>
        <p:spPr bwMode="auto">
          <a:xfrm>
            <a:off x="7453350"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2" name="Oval 19"/>
          <p:cNvSpPr>
            <a:spLocks noChangeArrowheads="1"/>
          </p:cNvSpPr>
          <p:nvPr/>
        </p:nvSpPr>
        <p:spPr bwMode="auto">
          <a:xfrm>
            <a:off x="752392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3" name="Oval 20"/>
          <p:cNvSpPr>
            <a:spLocks noChangeArrowheads="1"/>
          </p:cNvSpPr>
          <p:nvPr/>
        </p:nvSpPr>
        <p:spPr bwMode="auto">
          <a:xfrm>
            <a:off x="7594497"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4" name="Oval 21"/>
          <p:cNvSpPr>
            <a:spLocks noChangeArrowheads="1"/>
          </p:cNvSpPr>
          <p:nvPr/>
        </p:nvSpPr>
        <p:spPr bwMode="auto">
          <a:xfrm>
            <a:off x="7665071"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5" name="Oval 22"/>
          <p:cNvSpPr>
            <a:spLocks noChangeArrowheads="1"/>
          </p:cNvSpPr>
          <p:nvPr/>
        </p:nvSpPr>
        <p:spPr bwMode="auto">
          <a:xfrm>
            <a:off x="773564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6" name="Oval 23"/>
          <p:cNvSpPr>
            <a:spLocks noChangeArrowheads="1"/>
          </p:cNvSpPr>
          <p:nvPr/>
        </p:nvSpPr>
        <p:spPr bwMode="auto">
          <a:xfrm>
            <a:off x="7806217"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7" name="Oval 24"/>
          <p:cNvSpPr>
            <a:spLocks noChangeArrowheads="1"/>
          </p:cNvSpPr>
          <p:nvPr/>
        </p:nvSpPr>
        <p:spPr bwMode="auto">
          <a:xfrm>
            <a:off x="7876791"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8" name="Oval 25"/>
          <p:cNvSpPr>
            <a:spLocks noChangeArrowheads="1"/>
          </p:cNvSpPr>
          <p:nvPr/>
        </p:nvSpPr>
        <p:spPr bwMode="auto">
          <a:xfrm>
            <a:off x="794736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19" name="Oval 26"/>
          <p:cNvSpPr>
            <a:spLocks noChangeArrowheads="1"/>
          </p:cNvSpPr>
          <p:nvPr/>
        </p:nvSpPr>
        <p:spPr bwMode="auto">
          <a:xfrm>
            <a:off x="8017937"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20" name="Oval 27"/>
          <p:cNvSpPr>
            <a:spLocks noChangeArrowheads="1"/>
          </p:cNvSpPr>
          <p:nvPr/>
        </p:nvSpPr>
        <p:spPr bwMode="auto">
          <a:xfrm>
            <a:off x="8088511"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21" name="Oval 28"/>
          <p:cNvSpPr>
            <a:spLocks noChangeArrowheads="1"/>
          </p:cNvSpPr>
          <p:nvPr/>
        </p:nvSpPr>
        <p:spPr bwMode="auto">
          <a:xfrm>
            <a:off x="8159084"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22" name="Oval 29"/>
          <p:cNvSpPr>
            <a:spLocks noChangeArrowheads="1"/>
          </p:cNvSpPr>
          <p:nvPr/>
        </p:nvSpPr>
        <p:spPr bwMode="auto">
          <a:xfrm>
            <a:off x="6880295"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23" name="Oval 30"/>
          <p:cNvSpPr>
            <a:spLocks noChangeArrowheads="1"/>
          </p:cNvSpPr>
          <p:nvPr/>
        </p:nvSpPr>
        <p:spPr bwMode="auto">
          <a:xfrm>
            <a:off x="6804075" y="3440031"/>
            <a:ext cx="47990" cy="76488"/>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24" name="Line 59"/>
          <p:cNvSpPr>
            <a:spLocks noChangeShapeType="1"/>
          </p:cNvSpPr>
          <p:nvPr/>
        </p:nvSpPr>
        <p:spPr bwMode="auto">
          <a:xfrm flipH="1" flipV="1">
            <a:off x="6895821"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5" name="Line 60"/>
          <p:cNvSpPr>
            <a:spLocks noChangeShapeType="1"/>
          </p:cNvSpPr>
          <p:nvPr/>
        </p:nvSpPr>
        <p:spPr bwMode="auto">
          <a:xfrm flipH="1" flipV="1">
            <a:off x="6977686"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6" name="Line 61"/>
          <p:cNvSpPr>
            <a:spLocks noChangeShapeType="1"/>
          </p:cNvSpPr>
          <p:nvPr/>
        </p:nvSpPr>
        <p:spPr bwMode="auto">
          <a:xfrm flipH="1" flipV="1">
            <a:off x="7059551"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7" name="Line 62"/>
          <p:cNvSpPr>
            <a:spLocks noChangeShapeType="1"/>
          </p:cNvSpPr>
          <p:nvPr/>
        </p:nvSpPr>
        <p:spPr bwMode="auto">
          <a:xfrm flipH="1" flipV="1">
            <a:off x="7141416"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8" name="Line 63"/>
          <p:cNvSpPr>
            <a:spLocks noChangeShapeType="1"/>
          </p:cNvSpPr>
          <p:nvPr/>
        </p:nvSpPr>
        <p:spPr bwMode="auto">
          <a:xfrm flipH="1" flipV="1">
            <a:off x="7223281"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29" name="Line 64"/>
          <p:cNvSpPr>
            <a:spLocks noChangeShapeType="1"/>
          </p:cNvSpPr>
          <p:nvPr/>
        </p:nvSpPr>
        <p:spPr bwMode="auto">
          <a:xfrm flipH="1" flipV="1">
            <a:off x="7305146"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0" name="Line 65"/>
          <p:cNvSpPr>
            <a:spLocks noChangeShapeType="1"/>
          </p:cNvSpPr>
          <p:nvPr/>
        </p:nvSpPr>
        <p:spPr bwMode="auto">
          <a:xfrm flipH="1" flipV="1">
            <a:off x="7387011"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1" name="Line 66"/>
          <p:cNvSpPr>
            <a:spLocks noChangeShapeType="1"/>
          </p:cNvSpPr>
          <p:nvPr/>
        </p:nvSpPr>
        <p:spPr bwMode="auto">
          <a:xfrm flipH="1" flipV="1">
            <a:off x="7468876"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2" name="Line 67"/>
          <p:cNvSpPr>
            <a:spLocks noChangeShapeType="1"/>
          </p:cNvSpPr>
          <p:nvPr/>
        </p:nvSpPr>
        <p:spPr bwMode="auto">
          <a:xfrm flipH="1" flipV="1">
            <a:off x="7550742"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3" name="Line 68"/>
          <p:cNvSpPr>
            <a:spLocks noChangeShapeType="1"/>
          </p:cNvSpPr>
          <p:nvPr/>
        </p:nvSpPr>
        <p:spPr bwMode="auto">
          <a:xfrm flipH="1" flipV="1">
            <a:off x="7632607"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4" name="Line 69"/>
          <p:cNvSpPr>
            <a:spLocks noChangeShapeType="1"/>
          </p:cNvSpPr>
          <p:nvPr/>
        </p:nvSpPr>
        <p:spPr bwMode="auto">
          <a:xfrm flipH="1" flipV="1">
            <a:off x="7714472"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5" name="Line 70"/>
          <p:cNvSpPr>
            <a:spLocks noChangeShapeType="1"/>
          </p:cNvSpPr>
          <p:nvPr/>
        </p:nvSpPr>
        <p:spPr bwMode="auto">
          <a:xfrm flipH="1" flipV="1">
            <a:off x="7796337" y="3550264"/>
            <a:ext cx="152438"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6" name="Line 71"/>
          <p:cNvSpPr>
            <a:spLocks noChangeShapeType="1"/>
          </p:cNvSpPr>
          <p:nvPr/>
        </p:nvSpPr>
        <p:spPr bwMode="auto">
          <a:xfrm flipV="1">
            <a:off x="7066609"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7" name="Line 72"/>
          <p:cNvSpPr>
            <a:spLocks noChangeShapeType="1"/>
          </p:cNvSpPr>
          <p:nvPr/>
        </p:nvSpPr>
        <p:spPr bwMode="auto">
          <a:xfrm flipV="1">
            <a:off x="7142827"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8" name="Line 73"/>
          <p:cNvSpPr>
            <a:spLocks noChangeShapeType="1"/>
          </p:cNvSpPr>
          <p:nvPr/>
        </p:nvSpPr>
        <p:spPr bwMode="auto">
          <a:xfrm flipV="1">
            <a:off x="7219047"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39" name="Line 74"/>
          <p:cNvSpPr>
            <a:spLocks noChangeShapeType="1"/>
          </p:cNvSpPr>
          <p:nvPr/>
        </p:nvSpPr>
        <p:spPr bwMode="auto">
          <a:xfrm flipV="1">
            <a:off x="7295266"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0" name="Line 75"/>
          <p:cNvSpPr>
            <a:spLocks noChangeShapeType="1"/>
          </p:cNvSpPr>
          <p:nvPr/>
        </p:nvSpPr>
        <p:spPr bwMode="auto">
          <a:xfrm flipV="1">
            <a:off x="7371485"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1" name="Line 76"/>
          <p:cNvSpPr>
            <a:spLocks noChangeShapeType="1"/>
          </p:cNvSpPr>
          <p:nvPr/>
        </p:nvSpPr>
        <p:spPr bwMode="auto">
          <a:xfrm flipV="1">
            <a:off x="7447704"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2" name="Line 77"/>
          <p:cNvSpPr>
            <a:spLocks noChangeShapeType="1"/>
          </p:cNvSpPr>
          <p:nvPr/>
        </p:nvSpPr>
        <p:spPr bwMode="auto">
          <a:xfrm flipV="1">
            <a:off x="7523924"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3" name="Line 78"/>
          <p:cNvSpPr>
            <a:spLocks noChangeShapeType="1"/>
          </p:cNvSpPr>
          <p:nvPr/>
        </p:nvSpPr>
        <p:spPr bwMode="auto">
          <a:xfrm flipV="1">
            <a:off x="7600143"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4" name="Line 79"/>
          <p:cNvSpPr>
            <a:spLocks noChangeShapeType="1"/>
          </p:cNvSpPr>
          <p:nvPr/>
        </p:nvSpPr>
        <p:spPr bwMode="auto">
          <a:xfrm flipV="1">
            <a:off x="7676362"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5" name="Line 80"/>
          <p:cNvSpPr>
            <a:spLocks noChangeShapeType="1"/>
          </p:cNvSpPr>
          <p:nvPr/>
        </p:nvSpPr>
        <p:spPr bwMode="auto">
          <a:xfrm flipV="1">
            <a:off x="7752582"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6" name="Line 81"/>
          <p:cNvSpPr>
            <a:spLocks noChangeShapeType="1"/>
          </p:cNvSpPr>
          <p:nvPr/>
        </p:nvSpPr>
        <p:spPr bwMode="auto">
          <a:xfrm flipV="1">
            <a:off x="7828801"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7" name="Line 82"/>
          <p:cNvSpPr>
            <a:spLocks noChangeShapeType="1"/>
          </p:cNvSpPr>
          <p:nvPr/>
        </p:nvSpPr>
        <p:spPr bwMode="auto">
          <a:xfrm flipV="1">
            <a:off x="7905020"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8" name="Line 83"/>
          <p:cNvSpPr>
            <a:spLocks noChangeShapeType="1"/>
          </p:cNvSpPr>
          <p:nvPr/>
        </p:nvSpPr>
        <p:spPr bwMode="auto">
          <a:xfrm flipV="1">
            <a:off x="7981239"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49" name="Line 84"/>
          <p:cNvSpPr>
            <a:spLocks noChangeShapeType="1"/>
          </p:cNvSpPr>
          <p:nvPr/>
        </p:nvSpPr>
        <p:spPr bwMode="auto">
          <a:xfrm flipV="1">
            <a:off x="8057459" y="3550264"/>
            <a:ext cx="127032" cy="27445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50" name="TextBox 549"/>
          <p:cNvSpPr txBox="1"/>
          <p:nvPr/>
        </p:nvSpPr>
        <p:spPr>
          <a:xfrm>
            <a:off x="7101681" y="2125662"/>
            <a:ext cx="814647" cy="304250"/>
          </a:xfrm>
          <a:prstGeom prst="rect">
            <a:avLst/>
          </a:prstGeom>
          <a:noFill/>
        </p:spPr>
        <p:txBody>
          <a:bodyPr wrap="none" rtlCol="0">
            <a:spAutoFit/>
          </a:bodyPr>
          <a:lstStyle/>
          <a:p>
            <a:r>
              <a:rPr lang="en-US" sz="1377" dirty="0"/>
              <a:t>Outputs</a:t>
            </a:r>
          </a:p>
        </p:txBody>
      </p:sp>
      <p:grpSp>
        <p:nvGrpSpPr>
          <p:cNvPr id="556" name="Group 555"/>
          <p:cNvGrpSpPr/>
          <p:nvPr/>
        </p:nvGrpSpPr>
        <p:grpSpPr>
          <a:xfrm>
            <a:off x="6985038" y="4732390"/>
            <a:ext cx="965444" cy="211466"/>
            <a:chOff x="5811090" y="5479839"/>
            <a:chExt cx="1262241" cy="276475"/>
          </a:xfrm>
        </p:grpSpPr>
        <p:sp>
          <p:nvSpPr>
            <p:cNvPr id="430" name="Oval 31"/>
            <p:cNvSpPr>
              <a:spLocks noChangeArrowheads="1"/>
            </p:cNvSpPr>
            <p:nvPr/>
          </p:nvSpPr>
          <p:spPr bwMode="auto">
            <a:xfrm>
              <a:off x="581109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1" name="Oval 32"/>
            <p:cNvSpPr>
              <a:spLocks noChangeArrowheads="1"/>
            </p:cNvSpPr>
            <p:nvPr/>
          </p:nvSpPr>
          <p:spPr bwMode="auto">
            <a:xfrm>
              <a:off x="590335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2" name="Oval 33"/>
            <p:cNvSpPr>
              <a:spLocks noChangeArrowheads="1"/>
            </p:cNvSpPr>
            <p:nvPr/>
          </p:nvSpPr>
          <p:spPr bwMode="auto">
            <a:xfrm>
              <a:off x="599562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3" name="Oval 34"/>
            <p:cNvSpPr>
              <a:spLocks noChangeArrowheads="1"/>
            </p:cNvSpPr>
            <p:nvPr/>
          </p:nvSpPr>
          <p:spPr bwMode="auto">
            <a:xfrm>
              <a:off x="6087897"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4" name="Oval 35"/>
            <p:cNvSpPr>
              <a:spLocks noChangeArrowheads="1"/>
            </p:cNvSpPr>
            <p:nvPr/>
          </p:nvSpPr>
          <p:spPr bwMode="auto">
            <a:xfrm>
              <a:off x="6180166"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5" name="Oval 36"/>
            <p:cNvSpPr>
              <a:spLocks noChangeArrowheads="1"/>
            </p:cNvSpPr>
            <p:nvPr/>
          </p:nvSpPr>
          <p:spPr bwMode="auto">
            <a:xfrm>
              <a:off x="6272435"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6" name="Oval 37"/>
            <p:cNvSpPr>
              <a:spLocks noChangeArrowheads="1"/>
            </p:cNvSpPr>
            <p:nvPr/>
          </p:nvSpPr>
          <p:spPr bwMode="auto">
            <a:xfrm>
              <a:off x="6364704"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7" name="Oval 38"/>
            <p:cNvSpPr>
              <a:spLocks noChangeArrowheads="1"/>
            </p:cNvSpPr>
            <p:nvPr/>
          </p:nvSpPr>
          <p:spPr bwMode="auto">
            <a:xfrm>
              <a:off x="6456973"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8" name="Oval 39"/>
            <p:cNvSpPr>
              <a:spLocks noChangeArrowheads="1"/>
            </p:cNvSpPr>
            <p:nvPr/>
          </p:nvSpPr>
          <p:spPr bwMode="auto">
            <a:xfrm>
              <a:off x="6549242"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39" name="Oval 40"/>
            <p:cNvSpPr>
              <a:spLocks noChangeArrowheads="1"/>
            </p:cNvSpPr>
            <p:nvPr/>
          </p:nvSpPr>
          <p:spPr bwMode="auto">
            <a:xfrm>
              <a:off x="664151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0" name="Oval 41"/>
            <p:cNvSpPr>
              <a:spLocks noChangeArrowheads="1"/>
            </p:cNvSpPr>
            <p:nvPr/>
          </p:nvSpPr>
          <p:spPr bwMode="auto">
            <a:xfrm>
              <a:off x="673378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1" name="Oval 42"/>
            <p:cNvSpPr>
              <a:spLocks noChangeArrowheads="1"/>
            </p:cNvSpPr>
            <p:nvPr/>
          </p:nvSpPr>
          <p:spPr bwMode="auto">
            <a:xfrm>
              <a:off x="682605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2" name="Oval 43"/>
            <p:cNvSpPr>
              <a:spLocks noChangeArrowheads="1"/>
            </p:cNvSpPr>
            <p:nvPr/>
          </p:nvSpPr>
          <p:spPr bwMode="auto">
            <a:xfrm>
              <a:off x="691831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3" name="Oval 44"/>
            <p:cNvSpPr>
              <a:spLocks noChangeArrowheads="1"/>
            </p:cNvSpPr>
            <p:nvPr/>
          </p:nvSpPr>
          <p:spPr bwMode="auto">
            <a:xfrm>
              <a:off x="701058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44" name="Line 45"/>
            <p:cNvSpPr>
              <a:spLocks noChangeShapeType="1"/>
            </p:cNvSpPr>
            <p:nvPr/>
          </p:nvSpPr>
          <p:spPr bwMode="auto">
            <a:xfrm>
              <a:off x="584246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45" name="Line 46"/>
            <p:cNvSpPr>
              <a:spLocks noChangeShapeType="1"/>
            </p:cNvSpPr>
            <p:nvPr/>
          </p:nvSpPr>
          <p:spPr bwMode="auto">
            <a:xfrm>
              <a:off x="593473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46" name="Line 47"/>
            <p:cNvSpPr>
              <a:spLocks noChangeShapeType="1"/>
            </p:cNvSpPr>
            <p:nvPr/>
          </p:nvSpPr>
          <p:spPr bwMode="auto">
            <a:xfrm>
              <a:off x="602700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47" name="Line 48"/>
            <p:cNvSpPr>
              <a:spLocks noChangeShapeType="1"/>
            </p:cNvSpPr>
            <p:nvPr/>
          </p:nvSpPr>
          <p:spPr bwMode="auto">
            <a:xfrm>
              <a:off x="611926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48" name="Line 49"/>
            <p:cNvSpPr>
              <a:spLocks noChangeShapeType="1"/>
            </p:cNvSpPr>
            <p:nvPr/>
          </p:nvSpPr>
          <p:spPr bwMode="auto">
            <a:xfrm>
              <a:off x="6211538"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49" name="Line 50"/>
            <p:cNvSpPr>
              <a:spLocks noChangeShapeType="1"/>
            </p:cNvSpPr>
            <p:nvPr/>
          </p:nvSpPr>
          <p:spPr bwMode="auto">
            <a:xfrm>
              <a:off x="6303807"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0" name="Line 51"/>
            <p:cNvSpPr>
              <a:spLocks noChangeShapeType="1"/>
            </p:cNvSpPr>
            <p:nvPr/>
          </p:nvSpPr>
          <p:spPr bwMode="auto">
            <a:xfrm>
              <a:off x="6396076"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1" name="Line 52"/>
            <p:cNvSpPr>
              <a:spLocks noChangeShapeType="1"/>
            </p:cNvSpPr>
            <p:nvPr/>
          </p:nvSpPr>
          <p:spPr bwMode="auto">
            <a:xfrm>
              <a:off x="6488345"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2" name="Line 53"/>
            <p:cNvSpPr>
              <a:spLocks noChangeShapeType="1"/>
            </p:cNvSpPr>
            <p:nvPr/>
          </p:nvSpPr>
          <p:spPr bwMode="auto">
            <a:xfrm>
              <a:off x="6580614"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3" name="Line 54"/>
            <p:cNvSpPr>
              <a:spLocks noChangeShapeType="1"/>
            </p:cNvSpPr>
            <p:nvPr/>
          </p:nvSpPr>
          <p:spPr bwMode="auto">
            <a:xfrm>
              <a:off x="6672883"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4" name="Line 55"/>
            <p:cNvSpPr>
              <a:spLocks noChangeShapeType="1"/>
            </p:cNvSpPr>
            <p:nvPr/>
          </p:nvSpPr>
          <p:spPr bwMode="auto">
            <a:xfrm>
              <a:off x="676515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5" name="Line 56"/>
            <p:cNvSpPr>
              <a:spLocks noChangeShapeType="1"/>
            </p:cNvSpPr>
            <p:nvPr/>
          </p:nvSpPr>
          <p:spPr bwMode="auto">
            <a:xfrm>
              <a:off x="685742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6" name="Line 57"/>
            <p:cNvSpPr>
              <a:spLocks noChangeShapeType="1"/>
            </p:cNvSpPr>
            <p:nvPr/>
          </p:nvSpPr>
          <p:spPr bwMode="auto">
            <a:xfrm>
              <a:off x="694969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7" name="Line 58"/>
            <p:cNvSpPr>
              <a:spLocks noChangeShapeType="1"/>
            </p:cNvSpPr>
            <p:nvPr/>
          </p:nvSpPr>
          <p:spPr bwMode="auto">
            <a:xfrm>
              <a:off x="704195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grpSp>
      <p:grpSp>
        <p:nvGrpSpPr>
          <p:cNvPr id="555" name="Group 554"/>
          <p:cNvGrpSpPr/>
          <p:nvPr/>
        </p:nvGrpSpPr>
        <p:grpSpPr>
          <a:xfrm>
            <a:off x="6780080" y="3853964"/>
            <a:ext cx="1402999" cy="384685"/>
            <a:chOff x="5519465" y="4503112"/>
            <a:chExt cx="1834308" cy="502945"/>
          </a:xfrm>
        </p:grpSpPr>
        <p:sp>
          <p:nvSpPr>
            <p:cNvPr id="458" name="Line 59"/>
            <p:cNvSpPr>
              <a:spLocks noChangeShapeType="1"/>
            </p:cNvSpPr>
            <p:nvPr/>
          </p:nvSpPr>
          <p:spPr bwMode="auto">
            <a:xfrm flipH="1" flipV="1">
              <a:off x="5584330"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59" name="Line 60"/>
            <p:cNvSpPr>
              <a:spLocks noChangeShapeType="1"/>
            </p:cNvSpPr>
            <p:nvPr/>
          </p:nvSpPr>
          <p:spPr bwMode="auto">
            <a:xfrm flipH="1" flipV="1">
              <a:off x="5691362"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0" name="Line 61"/>
            <p:cNvSpPr>
              <a:spLocks noChangeShapeType="1"/>
            </p:cNvSpPr>
            <p:nvPr/>
          </p:nvSpPr>
          <p:spPr bwMode="auto">
            <a:xfrm flipH="1" flipV="1">
              <a:off x="5798394"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1" name="Line 62"/>
            <p:cNvSpPr>
              <a:spLocks noChangeShapeType="1"/>
            </p:cNvSpPr>
            <p:nvPr/>
          </p:nvSpPr>
          <p:spPr bwMode="auto">
            <a:xfrm flipH="1" flipV="1">
              <a:off x="5905426"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2" name="Line 63"/>
            <p:cNvSpPr>
              <a:spLocks noChangeShapeType="1"/>
            </p:cNvSpPr>
            <p:nvPr/>
          </p:nvSpPr>
          <p:spPr bwMode="auto">
            <a:xfrm flipH="1" flipV="1">
              <a:off x="6012458"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3" name="Line 64"/>
            <p:cNvSpPr>
              <a:spLocks noChangeShapeType="1"/>
            </p:cNvSpPr>
            <p:nvPr/>
          </p:nvSpPr>
          <p:spPr bwMode="auto">
            <a:xfrm flipH="1" flipV="1">
              <a:off x="6119490"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4" name="Line 65"/>
            <p:cNvSpPr>
              <a:spLocks noChangeShapeType="1"/>
            </p:cNvSpPr>
            <p:nvPr/>
          </p:nvSpPr>
          <p:spPr bwMode="auto">
            <a:xfrm flipH="1" flipV="1">
              <a:off x="6226522"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5" name="Line 66"/>
            <p:cNvSpPr>
              <a:spLocks noChangeShapeType="1"/>
            </p:cNvSpPr>
            <p:nvPr/>
          </p:nvSpPr>
          <p:spPr bwMode="auto">
            <a:xfrm flipH="1" flipV="1">
              <a:off x="6333554"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6" name="Line 67"/>
            <p:cNvSpPr>
              <a:spLocks noChangeShapeType="1"/>
            </p:cNvSpPr>
            <p:nvPr/>
          </p:nvSpPr>
          <p:spPr bwMode="auto">
            <a:xfrm flipH="1" flipV="1">
              <a:off x="6440586"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7" name="Line 68"/>
            <p:cNvSpPr>
              <a:spLocks noChangeShapeType="1"/>
            </p:cNvSpPr>
            <p:nvPr/>
          </p:nvSpPr>
          <p:spPr bwMode="auto">
            <a:xfrm flipH="1" flipV="1">
              <a:off x="6547618"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8" name="Line 69"/>
            <p:cNvSpPr>
              <a:spLocks noChangeShapeType="1"/>
            </p:cNvSpPr>
            <p:nvPr/>
          </p:nvSpPr>
          <p:spPr bwMode="auto">
            <a:xfrm flipH="1" flipV="1">
              <a:off x="6654650"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69" name="Line 70"/>
            <p:cNvSpPr>
              <a:spLocks noChangeShapeType="1"/>
            </p:cNvSpPr>
            <p:nvPr/>
          </p:nvSpPr>
          <p:spPr bwMode="auto">
            <a:xfrm flipH="1" flipV="1">
              <a:off x="6761682" y="4647228"/>
              <a:ext cx="199301"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0" name="Line 71"/>
            <p:cNvSpPr>
              <a:spLocks noChangeShapeType="1"/>
            </p:cNvSpPr>
            <p:nvPr/>
          </p:nvSpPr>
          <p:spPr bwMode="auto">
            <a:xfrm flipV="1">
              <a:off x="5807621"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1" name="Line 72"/>
            <p:cNvSpPr>
              <a:spLocks noChangeShapeType="1"/>
            </p:cNvSpPr>
            <p:nvPr/>
          </p:nvSpPr>
          <p:spPr bwMode="auto">
            <a:xfrm flipV="1">
              <a:off x="5907271"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2" name="Line 73"/>
            <p:cNvSpPr>
              <a:spLocks noChangeShapeType="1"/>
            </p:cNvSpPr>
            <p:nvPr/>
          </p:nvSpPr>
          <p:spPr bwMode="auto">
            <a:xfrm flipV="1">
              <a:off x="6006922"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3" name="Line 74"/>
            <p:cNvSpPr>
              <a:spLocks noChangeShapeType="1"/>
            </p:cNvSpPr>
            <p:nvPr/>
          </p:nvSpPr>
          <p:spPr bwMode="auto">
            <a:xfrm flipV="1">
              <a:off x="6106572"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4" name="Line 75"/>
            <p:cNvSpPr>
              <a:spLocks noChangeShapeType="1"/>
            </p:cNvSpPr>
            <p:nvPr/>
          </p:nvSpPr>
          <p:spPr bwMode="auto">
            <a:xfrm flipV="1">
              <a:off x="6206223"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5" name="Line 76"/>
            <p:cNvSpPr>
              <a:spLocks noChangeShapeType="1"/>
            </p:cNvSpPr>
            <p:nvPr/>
          </p:nvSpPr>
          <p:spPr bwMode="auto">
            <a:xfrm flipV="1">
              <a:off x="6305873"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6" name="Line 77"/>
            <p:cNvSpPr>
              <a:spLocks noChangeShapeType="1"/>
            </p:cNvSpPr>
            <p:nvPr/>
          </p:nvSpPr>
          <p:spPr bwMode="auto">
            <a:xfrm flipV="1">
              <a:off x="6405524"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7" name="Line 78"/>
            <p:cNvSpPr>
              <a:spLocks noChangeShapeType="1"/>
            </p:cNvSpPr>
            <p:nvPr/>
          </p:nvSpPr>
          <p:spPr bwMode="auto">
            <a:xfrm flipV="1">
              <a:off x="6505174"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8" name="Line 79"/>
            <p:cNvSpPr>
              <a:spLocks noChangeShapeType="1"/>
            </p:cNvSpPr>
            <p:nvPr/>
          </p:nvSpPr>
          <p:spPr bwMode="auto">
            <a:xfrm flipV="1">
              <a:off x="6604825"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79" name="Line 80"/>
            <p:cNvSpPr>
              <a:spLocks noChangeShapeType="1"/>
            </p:cNvSpPr>
            <p:nvPr/>
          </p:nvSpPr>
          <p:spPr bwMode="auto">
            <a:xfrm flipV="1">
              <a:off x="6704476"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0" name="Line 81"/>
            <p:cNvSpPr>
              <a:spLocks noChangeShapeType="1"/>
            </p:cNvSpPr>
            <p:nvPr/>
          </p:nvSpPr>
          <p:spPr bwMode="auto">
            <a:xfrm flipV="1">
              <a:off x="6804126"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1" name="Line 82"/>
            <p:cNvSpPr>
              <a:spLocks noChangeShapeType="1"/>
            </p:cNvSpPr>
            <p:nvPr/>
          </p:nvSpPr>
          <p:spPr bwMode="auto">
            <a:xfrm flipV="1">
              <a:off x="6903777"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2" name="Line 83"/>
            <p:cNvSpPr>
              <a:spLocks noChangeShapeType="1"/>
            </p:cNvSpPr>
            <p:nvPr/>
          </p:nvSpPr>
          <p:spPr bwMode="auto">
            <a:xfrm flipV="1">
              <a:off x="7003427"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3" name="Line 84"/>
            <p:cNvSpPr>
              <a:spLocks noChangeShapeType="1"/>
            </p:cNvSpPr>
            <p:nvPr/>
          </p:nvSpPr>
          <p:spPr bwMode="auto">
            <a:xfrm flipV="1">
              <a:off x="7103078" y="4647228"/>
              <a:ext cx="166084" cy="358829"/>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484" name="Oval 11"/>
            <p:cNvSpPr>
              <a:spLocks noChangeArrowheads="1"/>
            </p:cNvSpPr>
            <p:nvPr/>
          </p:nvSpPr>
          <p:spPr bwMode="auto">
            <a:xfrm>
              <a:off x="5718766"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85" name="Oval 12"/>
            <p:cNvSpPr>
              <a:spLocks noChangeArrowheads="1"/>
            </p:cNvSpPr>
            <p:nvPr/>
          </p:nvSpPr>
          <p:spPr bwMode="auto">
            <a:xfrm>
              <a:off x="5814726"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86" name="Oval 13"/>
            <p:cNvSpPr>
              <a:spLocks noChangeArrowheads="1"/>
            </p:cNvSpPr>
            <p:nvPr/>
          </p:nvSpPr>
          <p:spPr bwMode="auto">
            <a:xfrm>
              <a:off x="5906995"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87" name="Oval 14"/>
            <p:cNvSpPr>
              <a:spLocks noChangeArrowheads="1"/>
            </p:cNvSpPr>
            <p:nvPr/>
          </p:nvSpPr>
          <p:spPr bwMode="auto">
            <a:xfrm>
              <a:off x="5999264"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88" name="Oval 15"/>
            <p:cNvSpPr>
              <a:spLocks noChangeArrowheads="1"/>
            </p:cNvSpPr>
            <p:nvPr/>
          </p:nvSpPr>
          <p:spPr bwMode="auto">
            <a:xfrm>
              <a:off x="6091533"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89" name="Oval 16"/>
            <p:cNvSpPr>
              <a:spLocks noChangeArrowheads="1"/>
            </p:cNvSpPr>
            <p:nvPr/>
          </p:nvSpPr>
          <p:spPr bwMode="auto">
            <a:xfrm>
              <a:off x="6183802"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0" name="Oval 17"/>
            <p:cNvSpPr>
              <a:spLocks noChangeArrowheads="1"/>
            </p:cNvSpPr>
            <p:nvPr/>
          </p:nvSpPr>
          <p:spPr bwMode="auto">
            <a:xfrm>
              <a:off x="6276071"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1" name="Oval 18"/>
            <p:cNvSpPr>
              <a:spLocks noChangeArrowheads="1"/>
            </p:cNvSpPr>
            <p:nvPr/>
          </p:nvSpPr>
          <p:spPr bwMode="auto">
            <a:xfrm>
              <a:off x="6368340"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2" name="Oval 19"/>
            <p:cNvSpPr>
              <a:spLocks noChangeArrowheads="1"/>
            </p:cNvSpPr>
            <p:nvPr/>
          </p:nvSpPr>
          <p:spPr bwMode="auto">
            <a:xfrm>
              <a:off x="6460609"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3" name="Oval 20"/>
            <p:cNvSpPr>
              <a:spLocks noChangeArrowheads="1"/>
            </p:cNvSpPr>
            <p:nvPr/>
          </p:nvSpPr>
          <p:spPr bwMode="auto">
            <a:xfrm>
              <a:off x="6552878"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4" name="Oval 21"/>
            <p:cNvSpPr>
              <a:spLocks noChangeArrowheads="1"/>
            </p:cNvSpPr>
            <p:nvPr/>
          </p:nvSpPr>
          <p:spPr bwMode="auto">
            <a:xfrm>
              <a:off x="6645147"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5" name="Oval 22"/>
            <p:cNvSpPr>
              <a:spLocks noChangeArrowheads="1"/>
            </p:cNvSpPr>
            <p:nvPr/>
          </p:nvSpPr>
          <p:spPr bwMode="auto">
            <a:xfrm>
              <a:off x="6737416"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6" name="Oval 23"/>
            <p:cNvSpPr>
              <a:spLocks noChangeArrowheads="1"/>
            </p:cNvSpPr>
            <p:nvPr/>
          </p:nvSpPr>
          <p:spPr bwMode="auto">
            <a:xfrm>
              <a:off x="6829685"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7" name="Oval 24"/>
            <p:cNvSpPr>
              <a:spLocks noChangeArrowheads="1"/>
            </p:cNvSpPr>
            <p:nvPr/>
          </p:nvSpPr>
          <p:spPr bwMode="auto">
            <a:xfrm>
              <a:off x="6921954"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8" name="Oval 25"/>
            <p:cNvSpPr>
              <a:spLocks noChangeArrowheads="1"/>
            </p:cNvSpPr>
            <p:nvPr/>
          </p:nvSpPr>
          <p:spPr bwMode="auto">
            <a:xfrm>
              <a:off x="7014223"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499" name="Oval 26"/>
            <p:cNvSpPr>
              <a:spLocks noChangeArrowheads="1"/>
            </p:cNvSpPr>
            <p:nvPr/>
          </p:nvSpPr>
          <p:spPr bwMode="auto">
            <a:xfrm>
              <a:off x="7106492"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0" name="Oval 27"/>
            <p:cNvSpPr>
              <a:spLocks noChangeArrowheads="1"/>
            </p:cNvSpPr>
            <p:nvPr/>
          </p:nvSpPr>
          <p:spPr bwMode="auto">
            <a:xfrm>
              <a:off x="7198761"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1" name="Oval 28"/>
            <p:cNvSpPr>
              <a:spLocks noChangeArrowheads="1"/>
            </p:cNvSpPr>
            <p:nvPr/>
          </p:nvSpPr>
          <p:spPr bwMode="auto">
            <a:xfrm>
              <a:off x="7291030"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2" name="Oval 29"/>
            <p:cNvSpPr>
              <a:spLocks noChangeArrowheads="1"/>
            </p:cNvSpPr>
            <p:nvPr/>
          </p:nvSpPr>
          <p:spPr bwMode="auto">
            <a:xfrm>
              <a:off x="5619116"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03" name="Oval 30"/>
            <p:cNvSpPr>
              <a:spLocks noChangeArrowheads="1"/>
            </p:cNvSpPr>
            <p:nvPr/>
          </p:nvSpPr>
          <p:spPr bwMode="auto">
            <a:xfrm>
              <a:off x="5519465" y="4503112"/>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grpSp>
      <p:sp>
        <p:nvSpPr>
          <p:cNvPr id="551" name="TextBox 550"/>
          <p:cNvSpPr txBox="1"/>
          <p:nvPr/>
        </p:nvSpPr>
        <p:spPr>
          <a:xfrm>
            <a:off x="7179022" y="4940060"/>
            <a:ext cx="668773" cy="304250"/>
          </a:xfrm>
          <a:prstGeom prst="rect">
            <a:avLst/>
          </a:prstGeom>
          <a:noFill/>
        </p:spPr>
        <p:txBody>
          <a:bodyPr wrap="none" rtlCol="0">
            <a:spAutoFit/>
          </a:bodyPr>
          <a:lstStyle/>
          <a:p>
            <a:r>
              <a:rPr lang="en-US" sz="1377" dirty="0"/>
              <a:t>Inputs</a:t>
            </a:r>
          </a:p>
        </p:txBody>
      </p:sp>
      <p:grpSp>
        <p:nvGrpSpPr>
          <p:cNvPr id="557" name="Group 556"/>
          <p:cNvGrpSpPr/>
          <p:nvPr/>
        </p:nvGrpSpPr>
        <p:grpSpPr>
          <a:xfrm>
            <a:off x="6983932" y="4260133"/>
            <a:ext cx="965444" cy="211466"/>
            <a:chOff x="5811090" y="5479839"/>
            <a:chExt cx="1262241" cy="276475"/>
          </a:xfrm>
        </p:grpSpPr>
        <p:sp>
          <p:nvSpPr>
            <p:cNvPr id="558" name="Oval 31"/>
            <p:cNvSpPr>
              <a:spLocks noChangeArrowheads="1"/>
            </p:cNvSpPr>
            <p:nvPr/>
          </p:nvSpPr>
          <p:spPr bwMode="auto">
            <a:xfrm>
              <a:off x="581109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59" name="Oval 32"/>
            <p:cNvSpPr>
              <a:spLocks noChangeArrowheads="1"/>
            </p:cNvSpPr>
            <p:nvPr/>
          </p:nvSpPr>
          <p:spPr bwMode="auto">
            <a:xfrm>
              <a:off x="590335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0" name="Oval 33"/>
            <p:cNvSpPr>
              <a:spLocks noChangeArrowheads="1"/>
            </p:cNvSpPr>
            <p:nvPr/>
          </p:nvSpPr>
          <p:spPr bwMode="auto">
            <a:xfrm>
              <a:off x="599562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1" name="Oval 34"/>
            <p:cNvSpPr>
              <a:spLocks noChangeArrowheads="1"/>
            </p:cNvSpPr>
            <p:nvPr/>
          </p:nvSpPr>
          <p:spPr bwMode="auto">
            <a:xfrm>
              <a:off x="6087897"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2" name="Oval 35"/>
            <p:cNvSpPr>
              <a:spLocks noChangeArrowheads="1"/>
            </p:cNvSpPr>
            <p:nvPr/>
          </p:nvSpPr>
          <p:spPr bwMode="auto">
            <a:xfrm>
              <a:off x="6180166"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3" name="Oval 36"/>
            <p:cNvSpPr>
              <a:spLocks noChangeArrowheads="1"/>
            </p:cNvSpPr>
            <p:nvPr/>
          </p:nvSpPr>
          <p:spPr bwMode="auto">
            <a:xfrm>
              <a:off x="6272435"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4" name="Oval 37"/>
            <p:cNvSpPr>
              <a:spLocks noChangeArrowheads="1"/>
            </p:cNvSpPr>
            <p:nvPr/>
          </p:nvSpPr>
          <p:spPr bwMode="auto">
            <a:xfrm>
              <a:off x="6364704"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5" name="Oval 38"/>
            <p:cNvSpPr>
              <a:spLocks noChangeArrowheads="1"/>
            </p:cNvSpPr>
            <p:nvPr/>
          </p:nvSpPr>
          <p:spPr bwMode="auto">
            <a:xfrm>
              <a:off x="6456973"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6" name="Oval 39"/>
            <p:cNvSpPr>
              <a:spLocks noChangeArrowheads="1"/>
            </p:cNvSpPr>
            <p:nvPr/>
          </p:nvSpPr>
          <p:spPr bwMode="auto">
            <a:xfrm>
              <a:off x="6549242"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7" name="Oval 40"/>
            <p:cNvSpPr>
              <a:spLocks noChangeArrowheads="1"/>
            </p:cNvSpPr>
            <p:nvPr/>
          </p:nvSpPr>
          <p:spPr bwMode="auto">
            <a:xfrm>
              <a:off x="664151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8" name="Oval 41"/>
            <p:cNvSpPr>
              <a:spLocks noChangeArrowheads="1"/>
            </p:cNvSpPr>
            <p:nvPr/>
          </p:nvSpPr>
          <p:spPr bwMode="auto">
            <a:xfrm>
              <a:off x="673378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69" name="Oval 42"/>
            <p:cNvSpPr>
              <a:spLocks noChangeArrowheads="1"/>
            </p:cNvSpPr>
            <p:nvPr/>
          </p:nvSpPr>
          <p:spPr bwMode="auto">
            <a:xfrm>
              <a:off x="682605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70" name="Oval 43"/>
            <p:cNvSpPr>
              <a:spLocks noChangeArrowheads="1"/>
            </p:cNvSpPr>
            <p:nvPr/>
          </p:nvSpPr>
          <p:spPr bwMode="auto">
            <a:xfrm>
              <a:off x="691831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71" name="Oval 44"/>
            <p:cNvSpPr>
              <a:spLocks noChangeArrowheads="1"/>
            </p:cNvSpPr>
            <p:nvPr/>
          </p:nvSpPr>
          <p:spPr bwMode="auto">
            <a:xfrm>
              <a:off x="701058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72" name="Line 45"/>
            <p:cNvSpPr>
              <a:spLocks noChangeShapeType="1"/>
            </p:cNvSpPr>
            <p:nvPr/>
          </p:nvSpPr>
          <p:spPr bwMode="auto">
            <a:xfrm>
              <a:off x="584246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3" name="Line 46"/>
            <p:cNvSpPr>
              <a:spLocks noChangeShapeType="1"/>
            </p:cNvSpPr>
            <p:nvPr/>
          </p:nvSpPr>
          <p:spPr bwMode="auto">
            <a:xfrm>
              <a:off x="593473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4" name="Line 47"/>
            <p:cNvSpPr>
              <a:spLocks noChangeShapeType="1"/>
            </p:cNvSpPr>
            <p:nvPr/>
          </p:nvSpPr>
          <p:spPr bwMode="auto">
            <a:xfrm>
              <a:off x="602700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5" name="Line 48"/>
            <p:cNvSpPr>
              <a:spLocks noChangeShapeType="1"/>
            </p:cNvSpPr>
            <p:nvPr/>
          </p:nvSpPr>
          <p:spPr bwMode="auto">
            <a:xfrm>
              <a:off x="611926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6" name="Line 49"/>
            <p:cNvSpPr>
              <a:spLocks noChangeShapeType="1"/>
            </p:cNvSpPr>
            <p:nvPr/>
          </p:nvSpPr>
          <p:spPr bwMode="auto">
            <a:xfrm>
              <a:off x="6211538"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7" name="Line 50"/>
            <p:cNvSpPr>
              <a:spLocks noChangeShapeType="1"/>
            </p:cNvSpPr>
            <p:nvPr/>
          </p:nvSpPr>
          <p:spPr bwMode="auto">
            <a:xfrm>
              <a:off x="6303807"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8" name="Line 51"/>
            <p:cNvSpPr>
              <a:spLocks noChangeShapeType="1"/>
            </p:cNvSpPr>
            <p:nvPr/>
          </p:nvSpPr>
          <p:spPr bwMode="auto">
            <a:xfrm>
              <a:off x="6396076"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79" name="Line 52"/>
            <p:cNvSpPr>
              <a:spLocks noChangeShapeType="1"/>
            </p:cNvSpPr>
            <p:nvPr/>
          </p:nvSpPr>
          <p:spPr bwMode="auto">
            <a:xfrm>
              <a:off x="6488345"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0" name="Line 53"/>
            <p:cNvSpPr>
              <a:spLocks noChangeShapeType="1"/>
            </p:cNvSpPr>
            <p:nvPr/>
          </p:nvSpPr>
          <p:spPr bwMode="auto">
            <a:xfrm>
              <a:off x="6580614"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1" name="Line 54"/>
            <p:cNvSpPr>
              <a:spLocks noChangeShapeType="1"/>
            </p:cNvSpPr>
            <p:nvPr/>
          </p:nvSpPr>
          <p:spPr bwMode="auto">
            <a:xfrm>
              <a:off x="6672883"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2" name="Line 55"/>
            <p:cNvSpPr>
              <a:spLocks noChangeShapeType="1"/>
            </p:cNvSpPr>
            <p:nvPr/>
          </p:nvSpPr>
          <p:spPr bwMode="auto">
            <a:xfrm>
              <a:off x="676515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3" name="Line 56"/>
            <p:cNvSpPr>
              <a:spLocks noChangeShapeType="1"/>
            </p:cNvSpPr>
            <p:nvPr/>
          </p:nvSpPr>
          <p:spPr bwMode="auto">
            <a:xfrm>
              <a:off x="685742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4" name="Line 57"/>
            <p:cNvSpPr>
              <a:spLocks noChangeShapeType="1"/>
            </p:cNvSpPr>
            <p:nvPr/>
          </p:nvSpPr>
          <p:spPr bwMode="auto">
            <a:xfrm>
              <a:off x="694969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585" name="Line 58"/>
            <p:cNvSpPr>
              <a:spLocks noChangeShapeType="1"/>
            </p:cNvSpPr>
            <p:nvPr/>
          </p:nvSpPr>
          <p:spPr bwMode="auto">
            <a:xfrm>
              <a:off x="704195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grpSp>
      <p:grpSp>
        <p:nvGrpSpPr>
          <p:cNvPr id="586" name="Group 585"/>
          <p:cNvGrpSpPr/>
          <p:nvPr/>
        </p:nvGrpSpPr>
        <p:grpSpPr>
          <a:xfrm>
            <a:off x="6984138" y="4500143"/>
            <a:ext cx="965444" cy="211466"/>
            <a:chOff x="5811090" y="5479839"/>
            <a:chExt cx="1262241" cy="276475"/>
          </a:xfrm>
        </p:grpSpPr>
        <p:sp>
          <p:nvSpPr>
            <p:cNvPr id="587" name="Oval 31"/>
            <p:cNvSpPr>
              <a:spLocks noChangeArrowheads="1"/>
            </p:cNvSpPr>
            <p:nvPr/>
          </p:nvSpPr>
          <p:spPr bwMode="auto">
            <a:xfrm>
              <a:off x="581109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88" name="Oval 32"/>
            <p:cNvSpPr>
              <a:spLocks noChangeArrowheads="1"/>
            </p:cNvSpPr>
            <p:nvPr/>
          </p:nvSpPr>
          <p:spPr bwMode="auto">
            <a:xfrm>
              <a:off x="590335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89" name="Oval 33"/>
            <p:cNvSpPr>
              <a:spLocks noChangeArrowheads="1"/>
            </p:cNvSpPr>
            <p:nvPr/>
          </p:nvSpPr>
          <p:spPr bwMode="auto">
            <a:xfrm>
              <a:off x="599562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0" name="Oval 34"/>
            <p:cNvSpPr>
              <a:spLocks noChangeArrowheads="1"/>
            </p:cNvSpPr>
            <p:nvPr/>
          </p:nvSpPr>
          <p:spPr bwMode="auto">
            <a:xfrm>
              <a:off x="6087897"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1" name="Oval 35"/>
            <p:cNvSpPr>
              <a:spLocks noChangeArrowheads="1"/>
            </p:cNvSpPr>
            <p:nvPr/>
          </p:nvSpPr>
          <p:spPr bwMode="auto">
            <a:xfrm>
              <a:off x="6180166"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2" name="Oval 36"/>
            <p:cNvSpPr>
              <a:spLocks noChangeArrowheads="1"/>
            </p:cNvSpPr>
            <p:nvPr/>
          </p:nvSpPr>
          <p:spPr bwMode="auto">
            <a:xfrm>
              <a:off x="6272435"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3" name="Oval 37"/>
            <p:cNvSpPr>
              <a:spLocks noChangeArrowheads="1"/>
            </p:cNvSpPr>
            <p:nvPr/>
          </p:nvSpPr>
          <p:spPr bwMode="auto">
            <a:xfrm>
              <a:off x="6364704"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4" name="Oval 38"/>
            <p:cNvSpPr>
              <a:spLocks noChangeArrowheads="1"/>
            </p:cNvSpPr>
            <p:nvPr/>
          </p:nvSpPr>
          <p:spPr bwMode="auto">
            <a:xfrm>
              <a:off x="6456973"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5" name="Oval 39"/>
            <p:cNvSpPr>
              <a:spLocks noChangeArrowheads="1"/>
            </p:cNvSpPr>
            <p:nvPr/>
          </p:nvSpPr>
          <p:spPr bwMode="auto">
            <a:xfrm>
              <a:off x="6549242"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6" name="Oval 40"/>
            <p:cNvSpPr>
              <a:spLocks noChangeArrowheads="1"/>
            </p:cNvSpPr>
            <p:nvPr/>
          </p:nvSpPr>
          <p:spPr bwMode="auto">
            <a:xfrm>
              <a:off x="664151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7" name="Oval 41"/>
            <p:cNvSpPr>
              <a:spLocks noChangeArrowheads="1"/>
            </p:cNvSpPr>
            <p:nvPr/>
          </p:nvSpPr>
          <p:spPr bwMode="auto">
            <a:xfrm>
              <a:off x="6733781"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8" name="Oval 42"/>
            <p:cNvSpPr>
              <a:spLocks noChangeArrowheads="1"/>
            </p:cNvSpPr>
            <p:nvPr/>
          </p:nvSpPr>
          <p:spPr bwMode="auto">
            <a:xfrm>
              <a:off x="6826050"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599" name="Oval 43"/>
            <p:cNvSpPr>
              <a:spLocks noChangeArrowheads="1"/>
            </p:cNvSpPr>
            <p:nvPr/>
          </p:nvSpPr>
          <p:spPr bwMode="auto">
            <a:xfrm>
              <a:off x="6918319"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600" name="Oval 44"/>
            <p:cNvSpPr>
              <a:spLocks noChangeArrowheads="1"/>
            </p:cNvSpPr>
            <p:nvPr/>
          </p:nvSpPr>
          <p:spPr bwMode="auto">
            <a:xfrm>
              <a:off x="7010588" y="5479839"/>
              <a:ext cx="62743" cy="100002"/>
            </a:xfrm>
            <a:prstGeom prst="ellipse">
              <a:avLst/>
            </a:prstGeom>
            <a:solidFill>
              <a:srgbClr val="FFFF00"/>
            </a:solidFill>
            <a:ln w="12700">
              <a:solidFill>
                <a:schemeClr val="tx1"/>
              </a:solidFill>
              <a:round/>
              <a:headEnd/>
              <a:tailEnd/>
            </a:ln>
          </p:spPr>
          <p:txBody>
            <a:bodyPr wrap="none" anchor="ctr">
              <a:prstTxWarp prst="textNoShape">
                <a:avLst/>
              </a:prstTxWarp>
            </a:bodyPr>
            <a:lstStyle/>
            <a:p>
              <a:endParaRPr lang="en-US" sz="1377"/>
            </a:p>
          </p:txBody>
        </p:sp>
        <p:sp>
          <p:nvSpPr>
            <p:cNvPr id="601" name="Line 45"/>
            <p:cNvSpPr>
              <a:spLocks noChangeShapeType="1"/>
            </p:cNvSpPr>
            <p:nvPr/>
          </p:nvSpPr>
          <p:spPr bwMode="auto">
            <a:xfrm>
              <a:off x="584246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2" name="Line 46"/>
            <p:cNvSpPr>
              <a:spLocks noChangeShapeType="1"/>
            </p:cNvSpPr>
            <p:nvPr/>
          </p:nvSpPr>
          <p:spPr bwMode="auto">
            <a:xfrm>
              <a:off x="593473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3" name="Line 47"/>
            <p:cNvSpPr>
              <a:spLocks noChangeShapeType="1"/>
            </p:cNvSpPr>
            <p:nvPr/>
          </p:nvSpPr>
          <p:spPr bwMode="auto">
            <a:xfrm>
              <a:off x="602700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4" name="Line 48"/>
            <p:cNvSpPr>
              <a:spLocks noChangeShapeType="1"/>
            </p:cNvSpPr>
            <p:nvPr/>
          </p:nvSpPr>
          <p:spPr bwMode="auto">
            <a:xfrm>
              <a:off x="611926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5" name="Line 49"/>
            <p:cNvSpPr>
              <a:spLocks noChangeShapeType="1"/>
            </p:cNvSpPr>
            <p:nvPr/>
          </p:nvSpPr>
          <p:spPr bwMode="auto">
            <a:xfrm>
              <a:off x="6211538"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6" name="Line 50"/>
            <p:cNvSpPr>
              <a:spLocks noChangeShapeType="1"/>
            </p:cNvSpPr>
            <p:nvPr/>
          </p:nvSpPr>
          <p:spPr bwMode="auto">
            <a:xfrm>
              <a:off x="6303807"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7" name="Line 51"/>
            <p:cNvSpPr>
              <a:spLocks noChangeShapeType="1"/>
            </p:cNvSpPr>
            <p:nvPr/>
          </p:nvSpPr>
          <p:spPr bwMode="auto">
            <a:xfrm>
              <a:off x="6396076"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8" name="Line 52"/>
            <p:cNvSpPr>
              <a:spLocks noChangeShapeType="1"/>
            </p:cNvSpPr>
            <p:nvPr/>
          </p:nvSpPr>
          <p:spPr bwMode="auto">
            <a:xfrm>
              <a:off x="6488345"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09" name="Line 53"/>
            <p:cNvSpPr>
              <a:spLocks noChangeShapeType="1"/>
            </p:cNvSpPr>
            <p:nvPr/>
          </p:nvSpPr>
          <p:spPr bwMode="auto">
            <a:xfrm>
              <a:off x="6580614"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0" name="Line 54"/>
            <p:cNvSpPr>
              <a:spLocks noChangeShapeType="1"/>
            </p:cNvSpPr>
            <p:nvPr/>
          </p:nvSpPr>
          <p:spPr bwMode="auto">
            <a:xfrm>
              <a:off x="6672883"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1" name="Line 55"/>
            <p:cNvSpPr>
              <a:spLocks noChangeShapeType="1"/>
            </p:cNvSpPr>
            <p:nvPr/>
          </p:nvSpPr>
          <p:spPr bwMode="auto">
            <a:xfrm>
              <a:off x="6765152"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2" name="Line 56"/>
            <p:cNvSpPr>
              <a:spLocks noChangeShapeType="1"/>
            </p:cNvSpPr>
            <p:nvPr/>
          </p:nvSpPr>
          <p:spPr bwMode="auto">
            <a:xfrm>
              <a:off x="6857421"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3" name="Line 57"/>
            <p:cNvSpPr>
              <a:spLocks noChangeShapeType="1"/>
            </p:cNvSpPr>
            <p:nvPr/>
          </p:nvSpPr>
          <p:spPr bwMode="auto">
            <a:xfrm>
              <a:off x="6949690"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sp>
          <p:nvSpPr>
            <p:cNvPr id="614" name="Line 58"/>
            <p:cNvSpPr>
              <a:spLocks noChangeShapeType="1"/>
            </p:cNvSpPr>
            <p:nvPr/>
          </p:nvSpPr>
          <p:spPr bwMode="auto">
            <a:xfrm>
              <a:off x="7041959" y="5621018"/>
              <a:ext cx="0" cy="135296"/>
            </a:xfrm>
            <a:prstGeom prst="line">
              <a:avLst/>
            </a:prstGeom>
            <a:noFill/>
            <a:ln w="12700">
              <a:solidFill>
                <a:schemeClr val="tx1"/>
              </a:solidFill>
              <a:round/>
              <a:headEnd/>
              <a:tailEnd/>
            </a:ln>
          </p:spPr>
          <p:txBody>
            <a:bodyPr wrap="none" anchor="ctr">
              <a:prstTxWarp prst="textNoShape">
                <a:avLst/>
              </a:prstTxWarp>
            </a:bodyPr>
            <a:lstStyle/>
            <a:p>
              <a:endParaRPr lang="en-US" sz="1377"/>
            </a:p>
          </p:txBody>
        </p:sp>
      </p:grpSp>
      <p:sp>
        <p:nvSpPr>
          <p:cNvPr id="619" name="TextBox 618"/>
          <p:cNvSpPr txBox="1"/>
          <p:nvPr/>
        </p:nvSpPr>
        <p:spPr>
          <a:xfrm>
            <a:off x="6095132" y="1611473"/>
            <a:ext cx="2793585" cy="516167"/>
          </a:xfrm>
          <a:prstGeom prst="rect">
            <a:avLst/>
          </a:prstGeom>
          <a:noFill/>
        </p:spPr>
        <p:txBody>
          <a:bodyPr wrap="none" rtlCol="0">
            <a:spAutoFit/>
          </a:bodyPr>
          <a:lstStyle/>
          <a:p>
            <a:r>
              <a:rPr lang="en-US" sz="1377" dirty="0"/>
              <a:t>CNN: Three Hidden Layers above</a:t>
            </a:r>
          </a:p>
          <a:p>
            <a:r>
              <a:rPr lang="en-US" sz="1377" dirty="0"/>
              <a:t>Convolutional/</a:t>
            </a:r>
            <a:r>
              <a:rPr lang="en-US" sz="1377" dirty="0" err="1"/>
              <a:t>MaxPooling</a:t>
            </a:r>
            <a:r>
              <a:rPr lang="en-US" sz="1377" dirty="0"/>
              <a:t> Layers</a:t>
            </a:r>
          </a:p>
        </p:txBody>
      </p:sp>
      <p:cxnSp>
        <p:nvCxnSpPr>
          <p:cNvPr id="621" name="Straight Connector 620"/>
          <p:cNvCxnSpPr>
            <a:stCxn id="572" idx="1"/>
            <a:endCxn id="573" idx="0"/>
          </p:cNvCxnSpPr>
          <p:nvPr/>
        </p:nvCxnSpPr>
        <p:spPr>
          <a:xfrm flipV="1">
            <a:off x="7007928" y="4368116"/>
            <a:ext cx="70572"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flipV="1">
            <a:off x="7146371" y="4366710"/>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flipV="1">
            <a:off x="7289621" y="4366710"/>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flipV="1">
            <a:off x="7424447" y="4375136"/>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p:nvPr/>
        </p:nvCxnSpPr>
        <p:spPr>
          <a:xfrm flipV="1">
            <a:off x="7566291" y="4373731"/>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p:cNvCxnSpPr/>
          <p:nvPr/>
        </p:nvCxnSpPr>
        <p:spPr>
          <a:xfrm flipV="1">
            <a:off x="7705350" y="4375111"/>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p:cNvCxnSpPr/>
          <p:nvPr/>
        </p:nvCxnSpPr>
        <p:spPr>
          <a:xfrm flipV="1">
            <a:off x="7849981" y="4370919"/>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p:nvPr/>
        </p:nvCxnSpPr>
        <p:spPr>
          <a:xfrm flipV="1">
            <a:off x="7002649" y="4603123"/>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p:nvPr/>
        </p:nvCxnSpPr>
        <p:spPr>
          <a:xfrm flipV="1">
            <a:off x="7144494" y="4601718"/>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flipV="1">
            <a:off x="7287745" y="4601718"/>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flipV="1">
            <a:off x="7422569" y="4610144"/>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flipV="1">
            <a:off x="7564415" y="4608738"/>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flipV="1">
            <a:off x="7709113" y="4615759"/>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flipV="1">
            <a:off x="7848104" y="4605927"/>
            <a:ext cx="70573" cy="103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92225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1139"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1140"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1141"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1142"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1143" name="Text Box 7"/>
          <p:cNvSpPr txBox="1">
            <a:spLocks noChangeArrowheads="1"/>
          </p:cNvSpPr>
          <p:nvPr/>
        </p:nvSpPr>
        <p:spPr bwMode="auto">
          <a:xfrm>
            <a:off x="388849" y="334182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1144"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1145"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1146"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1147"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1148"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1149"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1150"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1151"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0.8453</a:t>
            </a:r>
          </a:p>
        </p:txBody>
      </p:sp>
      <p:sp>
        <p:nvSpPr>
          <p:cNvPr id="91152"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0.8726</a:t>
            </a:r>
          </a:p>
        </p:txBody>
      </p:sp>
      <p:sp>
        <p:nvSpPr>
          <p:cNvPr id="91153" name="Text Box 17"/>
          <p:cNvSpPr txBox="1">
            <a:spLocks noChangeArrowheads="1"/>
          </p:cNvSpPr>
          <p:nvPr/>
        </p:nvSpPr>
        <p:spPr bwMode="auto">
          <a:xfrm>
            <a:off x="4818715" y="334182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0.9164</a:t>
            </a:r>
          </a:p>
        </p:txBody>
      </p:sp>
      <p:sp>
        <p:nvSpPr>
          <p:cNvPr id="91154" name="Text Box 18"/>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0.8142</a:t>
            </a:r>
          </a:p>
        </p:txBody>
      </p:sp>
      <p:sp>
        <p:nvSpPr>
          <p:cNvPr id="91155" name="Text Box 19"/>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0.8453</a:t>
            </a:r>
          </a:p>
        </p:txBody>
      </p:sp>
      <p:sp>
        <p:nvSpPr>
          <p:cNvPr id="91156" name="Text Box 20"/>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0.8745</a:t>
            </a:r>
          </a:p>
        </p:txBody>
      </p:sp>
      <p:sp>
        <p:nvSpPr>
          <p:cNvPr id="91157" name="Text Box 21"/>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0.9024</a:t>
            </a:r>
          </a:p>
        </p:txBody>
      </p:sp>
      <p:sp>
        <p:nvSpPr>
          <p:cNvPr id="91158" name="Text Box 22"/>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0.7034</a:t>
            </a:r>
          </a:p>
        </p:txBody>
      </p:sp>
      <p:sp>
        <p:nvSpPr>
          <p:cNvPr id="91159" name="Text Box 23"/>
          <p:cNvSpPr txBox="1">
            <a:spLocks noChangeArrowheads="1"/>
          </p:cNvSpPr>
          <p:nvPr/>
        </p:nvSpPr>
        <p:spPr bwMode="auto">
          <a:xfrm>
            <a:off x="4818715"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0.8342</a:t>
            </a:r>
          </a:p>
        </p:txBody>
      </p:sp>
      <p:sp>
        <p:nvSpPr>
          <p:cNvPr id="91160" name="Text Box 24"/>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
        <p:nvSpPr>
          <p:cNvPr id="91161" name="Oval 25"/>
          <p:cNvSpPr>
            <a:spLocks noChangeArrowheads="1"/>
          </p:cNvSpPr>
          <p:nvPr/>
        </p:nvSpPr>
        <p:spPr bwMode="auto">
          <a:xfrm>
            <a:off x="4740998" y="3341828"/>
            <a:ext cx="1165754"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1162" name="Oval 26"/>
          <p:cNvSpPr>
            <a:spLocks noChangeArrowheads="1"/>
          </p:cNvSpPr>
          <p:nvPr/>
        </p:nvSpPr>
        <p:spPr bwMode="auto">
          <a:xfrm>
            <a:off x="233415" y="3341828"/>
            <a:ext cx="1554339"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Tree>
    <p:extLst>
      <p:ext uri="{BB962C8B-B14F-4D97-AF65-F5344CB8AC3E}">
        <p14:creationId xmlns:p14="http://schemas.microsoft.com/office/powerpoint/2010/main" val="2139057512"/>
      </p:ext>
    </p:extLst>
  </p:cSld>
  <p:clrMapOvr>
    <a:masterClrMapping/>
  </p:clrMapOvr>
  <p:transition advTm="1792"/>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2163"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2164"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2165"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dirty="0"/>
              <a:t>Model 1</a:t>
            </a:r>
          </a:p>
        </p:txBody>
      </p:sp>
      <p:sp>
        <p:nvSpPr>
          <p:cNvPr id="92166"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dirty="0"/>
              <a:t>Model 2</a:t>
            </a:r>
          </a:p>
        </p:txBody>
      </p:sp>
      <p:sp>
        <p:nvSpPr>
          <p:cNvPr id="92167"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2168"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2169"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2170"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2171"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2172"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2173"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2174" name="Text Box 17"/>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2175" name="Text Box 18"/>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Tree>
    <p:extLst>
      <p:ext uri="{BB962C8B-B14F-4D97-AF65-F5344CB8AC3E}">
        <p14:creationId xmlns:p14="http://schemas.microsoft.com/office/powerpoint/2010/main" val="3440288063"/>
      </p:ext>
    </p:extLst>
  </p:cSld>
  <p:clrMapOvr>
    <a:masterClrMapping/>
  </p:clrMapOvr>
  <p:transition advTm="336"/>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3187"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3188"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3189"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3190"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3191"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3192"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3193"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3194"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3195"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3196"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3197"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3198"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0.8327</a:t>
            </a:r>
          </a:p>
        </p:txBody>
      </p:sp>
      <p:sp>
        <p:nvSpPr>
          <p:cNvPr id="93199"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0.8702</a:t>
            </a:r>
          </a:p>
        </p:txBody>
      </p:sp>
      <p:sp>
        <p:nvSpPr>
          <p:cNvPr id="93200" name="Text Box 17"/>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0.9284</a:t>
            </a:r>
          </a:p>
        </p:txBody>
      </p:sp>
      <p:sp>
        <p:nvSpPr>
          <p:cNvPr id="93201" name="Text Box 18"/>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0.9047</a:t>
            </a:r>
          </a:p>
        </p:txBody>
      </p:sp>
      <p:sp>
        <p:nvSpPr>
          <p:cNvPr id="93202" name="Text Box 19"/>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0.8832</a:t>
            </a:r>
          </a:p>
        </p:txBody>
      </p:sp>
      <p:sp>
        <p:nvSpPr>
          <p:cNvPr id="93203" name="Text Box 20"/>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0.9126</a:t>
            </a:r>
          </a:p>
        </p:txBody>
      </p:sp>
      <p:sp>
        <p:nvSpPr>
          <p:cNvPr id="93204" name="Text Box 21"/>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0.8245</a:t>
            </a:r>
          </a:p>
        </p:txBody>
      </p:sp>
      <p:sp>
        <p:nvSpPr>
          <p:cNvPr id="93205" name="Text Box 22"/>
          <p:cNvSpPr txBox="1">
            <a:spLocks noChangeArrowheads="1"/>
          </p:cNvSpPr>
          <p:nvPr/>
        </p:nvSpPr>
        <p:spPr bwMode="auto">
          <a:xfrm>
            <a:off x="4818715"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0.9384</a:t>
            </a:r>
          </a:p>
        </p:txBody>
      </p:sp>
      <p:sp>
        <p:nvSpPr>
          <p:cNvPr id="93206" name="Text Box 23"/>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
        <p:nvSpPr>
          <p:cNvPr id="93207" name="AutoShape 24"/>
          <p:cNvSpPr>
            <a:spLocks/>
          </p:cNvSpPr>
          <p:nvPr/>
        </p:nvSpPr>
        <p:spPr bwMode="auto">
          <a:xfrm>
            <a:off x="1787754" y="2642375"/>
            <a:ext cx="310868" cy="3419546"/>
          </a:xfrm>
          <a:prstGeom prst="righ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3208" name="Text Box 25"/>
          <p:cNvSpPr txBox="1">
            <a:spLocks noChangeArrowheads="1"/>
          </p:cNvSpPr>
          <p:nvPr/>
        </p:nvSpPr>
        <p:spPr bwMode="auto">
          <a:xfrm>
            <a:off x="2254056" y="4118998"/>
            <a:ext cx="2176074"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  Ensemble  =</a:t>
            </a:r>
          </a:p>
        </p:txBody>
      </p:sp>
      <p:sp>
        <p:nvSpPr>
          <p:cNvPr id="93209" name="AutoShape 26"/>
          <p:cNvSpPr>
            <a:spLocks/>
          </p:cNvSpPr>
          <p:nvPr/>
        </p:nvSpPr>
        <p:spPr bwMode="auto">
          <a:xfrm>
            <a:off x="4507847" y="2642375"/>
            <a:ext cx="310868" cy="3419546"/>
          </a:xfrm>
          <a:prstGeom prst="lef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3210" name="Text Box 27"/>
          <p:cNvSpPr txBox="1">
            <a:spLocks noChangeArrowheads="1"/>
          </p:cNvSpPr>
          <p:nvPr/>
        </p:nvSpPr>
        <p:spPr bwMode="auto">
          <a:xfrm>
            <a:off x="5829035" y="2600279"/>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0.8453</a:t>
            </a:r>
          </a:p>
        </p:txBody>
      </p:sp>
      <p:sp>
        <p:nvSpPr>
          <p:cNvPr id="93211" name="Text Box 28"/>
          <p:cNvSpPr txBox="1">
            <a:spLocks noChangeArrowheads="1"/>
          </p:cNvSpPr>
          <p:nvPr/>
        </p:nvSpPr>
        <p:spPr bwMode="auto">
          <a:xfrm>
            <a:off x="5829035" y="2988864"/>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0.8726</a:t>
            </a:r>
          </a:p>
        </p:txBody>
      </p:sp>
      <p:sp>
        <p:nvSpPr>
          <p:cNvPr id="93212" name="Text Box 30"/>
          <p:cNvSpPr txBox="1">
            <a:spLocks noChangeArrowheads="1"/>
          </p:cNvSpPr>
          <p:nvPr/>
        </p:nvSpPr>
        <p:spPr bwMode="auto">
          <a:xfrm>
            <a:off x="5829035" y="3766033"/>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0.8142</a:t>
            </a:r>
          </a:p>
        </p:txBody>
      </p:sp>
      <p:sp>
        <p:nvSpPr>
          <p:cNvPr id="93213" name="Text Box 31"/>
          <p:cNvSpPr txBox="1">
            <a:spLocks noChangeArrowheads="1"/>
          </p:cNvSpPr>
          <p:nvPr/>
        </p:nvSpPr>
        <p:spPr bwMode="auto">
          <a:xfrm>
            <a:off x="5829035" y="415461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0.8453</a:t>
            </a:r>
          </a:p>
        </p:txBody>
      </p:sp>
      <p:sp>
        <p:nvSpPr>
          <p:cNvPr id="93214" name="Text Box 32"/>
          <p:cNvSpPr txBox="1">
            <a:spLocks noChangeArrowheads="1"/>
          </p:cNvSpPr>
          <p:nvPr/>
        </p:nvSpPr>
        <p:spPr bwMode="auto">
          <a:xfrm>
            <a:off x="5829035" y="4543203"/>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0.8745</a:t>
            </a:r>
          </a:p>
        </p:txBody>
      </p:sp>
      <p:sp>
        <p:nvSpPr>
          <p:cNvPr id="93215" name="Text Box 33"/>
          <p:cNvSpPr txBox="1">
            <a:spLocks noChangeArrowheads="1"/>
          </p:cNvSpPr>
          <p:nvPr/>
        </p:nvSpPr>
        <p:spPr bwMode="auto">
          <a:xfrm>
            <a:off x="5829035" y="493178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0.9024</a:t>
            </a:r>
          </a:p>
        </p:txBody>
      </p:sp>
      <p:sp>
        <p:nvSpPr>
          <p:cNvPr id="93216" name="Text Box 34"/>
          <p:cNvSpPr txBox="1">
            <a:spLocks noChangeArrowheads="1"/>
          </p:cNvSpPr>
          <p:nvPr/>
        </p:nvSpPr>
        <p:spPr bwMode="auto">
          <a:xfrm>
            <a:off x="5829035" y="532037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0.7034</a:t>
            </a:r>
          </a:p>
        </p:txBody>
      </p:sp>
      <p:sp>
        <p:nvSpPr>
          <p:cNvPr id="93217" name="Text Box 35"/>
          <p:cNvSpPr txBox="1">
            <a:spLocks noChangeArrowheads="1"/>
          </p:cNvSpPr>
          <p:nvPr/>
        </p:nvSpPr>
        <p:spPr bwMode="auto">
          <a:xfrm>
            <a:off x="5829035" y="5708957"/>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0.8342</a:t>
            </a:r>
          </a:p>
        </p:txBody>
      </p:sp>
      <p:sp>
        <p:nvSpPr>
          <p:cNvPr id="93218" name="Text Box 36"/>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3219" name="Text Box 37"/>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Tree>
    <p:extLst>
      <p:ext uri="{BB962C8B-B14F-4D97-AF65-F5344CB8AC3E}">
        <p14:creationId xmlns:p14="http://schemas.microsoft.com/office/powerpoint/2010/main" val="1616682217"/>
      </p:ext>
    </p:extLst>
  </p:cSld>
  <p:clrMapOvr>
    <a:masterClrMapping/>
  </p:clrMapOvr>
  <p:transition advTm="22816"/>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4211"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4212"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4213"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4214"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4215" name="Text Box 7"/>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4216"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4217"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4218"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4219"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4220"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4221" name="Text Box 13"/>
          <p:cNvSpPr txBox="1">
            <a:spLocks noChangeArrowheads="1"/>
          </p:cNvSpPr>
          <p:nvPr/>
        </p:nvSpPr>
        <p:spPr bwMode="auto">
          <a:xfrm>
            <a:off x="388849"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4222"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4223"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0.8327</a:t>
            </a:r>
          </a:p>
        </p:txBody>
      </p:sp>
      <p:sp>
        <p:nvSpPr>
          <p:cNvPr id="94224"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0.8702</a:t>
            </a:r>
          </a:p>
        </p:txBody>
      </p:sp>
      <p:sp>
        <p:nvSpPr>
          <p:cNvPr id="94225" name="Text Box 17"/>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0.9284</a:t>
            </a:r>
          </a:p>
        </p:txBody>
      </p:sp>
      <p:sp>
        <p:nvSpPr>
          <p:cNvPr id="94226" name="Text Box 18"/>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0.9047</a:t>
            </a:r>
          </a:p>
        </p:txBody>
      </p:sp>
      <p:sp>
        <p:nvSpPr>
          <p:cNvPr id="94227" name="Text Box 19"/>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0.8832</a:t>
            </a:r>
          </a:p>
        </p:txBody>
      </p:sp>
      <p:sp>
        <p:nvSpPr>
          <p:cNvPr id="94228" name="Text Box 20"/>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0.9126</a:t>
            </a:r>
          </a:p>
        </p:txBody>
      </p:sp>
      <p:sp>
        <p:nvSpPr>
          <p:cNvPr id="94229" name="Text Box 21"/>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0.8245</a:t>
            </a:r>
          </a:p>
        </p:txBody>
      </p:sp>
      <p:sp>
        <p:nvSpPr>
          <p:cNvPr id="94230" name="Text Box 22"/>
          <p:cNvSpPr txBox="1">
            <a:spLocks noChangeArrowheads="1"/>
          </p:cNvSpPr>
          <p:nvPr/>
        </p:nvSpPr>
        <p:spPr bwMode="auto">
          <a:xfrm>
            <a:off x="4818715" y="567333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0.9384</a:t>
            </a:r>
          </a:p>
        </p:txBody>
      </p:sp>
      <p:sp>
        <p:nvSpPr>
          <p:cNvPr id="94231" name="Text Box 23"/>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
        <p:nvSpPr>
          <p:cNvPr id="94232" name="AutoShape 24"/>
          <p:cNvSpPr>
            <a:spLocks/>
          </p:cNvSpPr>
          <p:nvPr/>
        </p:nvSpPr>
        <p:spPr bwMode="auto">
          <a:xfrm>
            <a:off x="1787754" y="2642375"/>
            <a:ext cx="310868" cy="3419546"/>
          </a:xfrm>
          <a:prstGeom prst="righ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4233" name="Text Box 25"/>
          <p:cNvSpPr txBox="1">
            <a:spLocks noChangeArrowheads="1"/>
          </p:cNvSpPr>
          <p:nvPr/>
        </p:nvSpPr>
        <p:spPr bwMode="auto">
          <a:xfrm>
            <a:off x="2254056" y="4118998"/>
            <a:ext cx="2176074"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  Ensemble  =</a:t>
            </a:r>
          </a:p>
        </p:txBody>
      </p:sp>
      <p:sp>
        <p:nvSpPr>
          <p:cNvPr id="94234" name="AutoShape 26"/>
          <p:cNvSpPr>
            <a:spLocks/>
          </p:cNvSpPr>
          <p:nvPr/>
        </p:nvSpPr>
        <p:spPr bwMode="auto">
          <a:xfrm>
            <a:off x="4507847" y="2642375"/>
            <a:ext cx="310868" cy="3419546"/>
          </a:xfrm>
          <a:prstGeom prst="lef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4235" name="Text Box 29"/>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
        <p:nvSpPr>
          <p:cNvPr id="94236" name="Oval 36"/>
          <p:cNvSpPr>
            <a:spLocks noChangeArrowheads="1"/>
          </p:cNvSpPr>
          <p:nvPr/>
        </p:nvSpPr>
        <p:spPr bwMode="auto">
          <a:xfrm>
            <a:off x="4740998" y="5673336"/>
            <a:ext cx="1165754"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4237" name="Oval 37"/>
          <p:cNvSpPr>
            <a:spLocks noChangeArrowheads="1"/>
          </p:cNvSpPr>
          <p:nvPr/>
        </p:nvSpPr>
        <p:spPr bwMode="auto">
          <a:xfrm>
            <a:off x="233415" y="5673336"/>
            <a:ext cx="1554339"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Tree>
    <p:extLst>
      <p:ext uri="{BB962C8B-B14F-4D97-AF65-F5344CB8AC3E}">
        <p14:creationId xmlns:p14="http://schemas.microsoft.com/office/powerpoint/2010/main" val="3089564894"/>
      </p:ext>
    </p:extLst>
  </p:cSld>
  <p:clrMapOvr>
    <a:masterClrMapping/>
  </p:clrMapOvr>
  <p:transition advTm="22816"/>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5235"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5236"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5237"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5238"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5239"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5240"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5241"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5242"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5243"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5244" name="Text Box 13"/>
          <p:cNvSpPr txBox="1">
            <a:spLocks noChangeArrowheads="1"/>
          </p:cNvSpPr>
          <p:nvPr/>
        </p:nvSpPr>
        <p:spPr bwMode="auto">
          <a:xfrm>
            <a:off x="6917072" y="287552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5245"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5246" name="Text Box 15"/>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5247" name="Text Box 16"/>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
        <p:nvSpPr>
          <p:cNvPr id="95248" name="Text Box 17"/>
          <p:cNvSpPr txBox="1">
            <a:spLocks noChangeArrowheads="1"/>
          </p:cNvSpPr>
          <p:nvPr/>
        </p:nvSpPr>
        <p:spPr bwMode="auto">
          <a:xfrm>
            <a:off x="8160544" y="290143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0.9384</a:t>
            </a:r>
          </a:p>
        </p:txBody>
      </p:sp>
    </p:spTree>
    <p:extLst>
      <p:ext uri="{BB962C8B-B14F-4D97-AF65-F5344CB8AC3E}">
        <p14:creationId xmlns:p14="http://schemas.microsoft.com/office/powerpoint/2010/main" val="1156165415"/>
      </p:ext>
    </p:extLst>
  </p:cSld>
  <p:clrMapOvr>
    <a:masterClrMapping/>
  </p:clrMapOvr>
  <p:transition advTm="2208"/>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6259"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6260"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6261"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6262"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6263"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6264"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6265"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6266"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6267"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6268"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6269"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0.8502</a:t>
            </a:r>
          </a:p>
        </p:txBody>
      </p:sp>
      <p:sp>
        <p:nvSpPr>
          <p:cNvPr id="96270"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0.9243</a:t>
            </a:r>
          </a:p>
        </p:txBody>
      </p:sp>
      <p:sp>
        <p:nvSpPr>
          <p:cNvPr id="96271" name="Text Box 17"/>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0.8992</a:t>
            </a:r>
          </a:p>
        </p:txBody>
      </p:sp>
      <p:sp>
        <p:nvSpPr>
          <p:cNvPr id="96272" name="Text Box 18"/>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0.8090</a:t>
            </a:r>
          </a:p>
        </p:txBody>
      </p:sp>
      <p:sp>
        <p:nvSpPr>
          <p:cNvPr id="96273" name="Text Box 19"/>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0.9424</a:t>
            </a:r>
          </a:p>
        </p:txBody>
      </p:sp>
      <p:sp>
        <p:nvSpPr>
          <p:cNvPr id="96274" name="Text Box 20"/>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0.9045</a:t>
            </a:r>
          </a:p>
        </p:txBody>
      </p:sp>
      <p:sp>
        <p:nvSpPr>
          <p:cNvPr id="96275" name="Text Box 21"/>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0.9243</a:t>
            </a:r>
          </a:p>
        </p:txBody>
      </p:sp>
      <p:sp>
        <p:nvSpPr>
          <p:cNvPr id="96276" name="Text Box 22"/>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
        <p:nvSpPr>
          <p:cNvPr id="96277" name="AutoShape 23"/>
          <p:cNvSpPr>
            <a:spLocks/>
          </p:cNvSpPr>
          <p:nvPr/>
        </p:nvSpPr>
        <p:spPr bwMode="auto">
          <a:xfrm>
            <a:off x="1787754" y="2642375"/>
            <a:ext cx="310868" cy="3419546"/>
          </a:xfrm>
          <a:prstGeom prst="righ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6278" name="Text Box 24"/>
          <p:cNvSpPr txBox="1">
            <a:spLocks noChangeArrowheads="1"/>
          </p:cNvSpPr>
          <p:nvPr/>
        </p:nvSpPr>
        <p:spPr bwMode="auto">
          <a:xfrm>
            <a:off x="2254056" y="4118998"/>
            <a:ext cx="2176074"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  Ensemble  =</a:t>
            </a:r>
          </a:p>
        </p:txBody>
      </p:sp>
      <p:sp>
        <p:nvSpPr>
          <p:cNvPr id="96279" name="AutoShape 25"/>
          <p:cNvSpPr>
            <a:spLocks/>
          </p:cNvSpPr>
          <p:nvPr/>
        </p:nvSpPr>
        <p:spPr bwMode="auto">
          <a:xfrm>
            <a:off x="4507847" y="2642375"/>
            <a:ext cx="310868" cy="3419546"/>
          </a:xfrm>
          <a:prstGeom prst="lef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6280" name="Text Box 26"/>
          <p:cNvSpPr txBox="1">
            <a:spLocks noChangeArrowheads="1"/>
          </p:cNvSpPr>
          <p:nvPr/>
        </p:nvSpPr>
        <p:spPr bwMode="auto">
          <a:xfrm>
            <a:off x="6917072" y="287552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6281" name="Text Box 27"/>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6282" name="Text Box 28"/>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
        <p:nvSpPr>
          <p:cNvPr id="96283" name="Text Box 29"/>
          <p:cNvSpPr txBox="1">
            <a:spLocks noChangeArrowheads="1"/>
          </p:cNvSpPr>
          <p:nvPr/>
        </p:nvSpPr>
        <p:spPr bwMode="auto">
          <a:xfrm>
            <a:off x="8160544" y="290143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0.9384</a:t>
            </a:r>
          </a:p>
        </p:txBody>
      </p:sp>
      <p:sp>
        <p:nvSpPr>
          <p:cNvPr id="96284" name="Text Box 30"/>
          <p:cNvSpPr txBox="1">
            <a:spLocks noChangeArrowheads="1"/>
          </p:cNvSpPr>
          <p:nvPr/>
        </p:nvSpPr>
        <p:spPr bwMode="auto">
          <a:xfrm>
            <a:off x="5880846" y="2600279"/>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0.8327</a:t>
            </a:r>
          </a:p>
        </p:txBody>
      </p:sp>
      <p:sp>
        <p:nvSpPr>
          <p:cNvPr id="96285" name="Text Box 31"/>
          <p:cNvSpPr txBox="1">
            <a:spLocks noChangeArrowheads="1"/>
          </p:cNvSpPr>
          <p:nvPr/>
        </p:nvSpPr>
        <p:spPr bwMode="auto">
          <a:xfrm>
            <a:off x="5880846" y="2988864"/>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0.8702</a:t>
            </a:r>
          </a:p>
        </p:txBody>
      </p:sp>
      <p:sp>
        <p:nvSpPr>
          <p:cNvPr id="96286" name="Text Box 32"/>
          <p:cNvSpPr txBox="1">
            <a:spLocks noChangeArrowheads="1"/>
          </p:cNvSpPr>
          <p:nvPr/>
        </p:nvSpPr>
        <p:spPr bwMode="auto">
          <a:xfrm>
            <a:off x="5880846" y="3766033"/>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0.9284</a:t>
            </a:r>
          </a:p>
        </p:txBody>
      </p:sp>
      <p:sp>
        <p:nvSpPr>
          <p:cNvPr id="96287" name="Text Box 33"/>
          <p:cNvSpPr txBox="1">
            <a:spLocks noChangeArrowheads="1"/>
          </p:cNvSpPr>
          <p:nvPr/>
        </p:nvSpPr>
        <p:spPr bwMode="auto">
          <a:xfrm>
            <a:off x="5880846" y="415461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0.9047</a:t>
            </a:r>
          </a:p>
        </p:txBody>
      </p:sp>
      <p:sp>
        <p:nvSpPr>
          <p:cNvPr id="96288" name="Text Box 34"/>
          <p:cNvSpPr txBox="1">
            <a:spLocks noChangeArrowheads="1"/>
          </p:cNvSpPr>
          <p:nvPr/>
        </p:nvSpPr>
        <p:spPr bwMode="auto">
          <a:xfrm>
            <a:off x="5880846" y="4543203"/>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0.8832</a:t>
            </a:r>
          </a:p>
        </p:txBody>
      </p:sp>
      <p:sp>
        <p:nvSpPr>
          <p:cNvPr id="96289" name="Text Box 35"/>
          <p:cNvSpPr txBox="1">
            <a:spLocks noChangeArrowheads="1"/>
          </p:cNvSpPr>
          <p:nvPr/>
        </p:nvSpPr>
        <p:spPr bwMode="auto">
          <a:xfrm>
            <a:off x="5880846" y="493178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0.9126</a:t>
            </a:r>
          </a:p>
        </p:txBody>
      </p:sp>
      <p:sp>
        <p:nvSpPr>
          <p:cNvPr id="96290" name="Text Box 36"/>
          <p:cNvSpPr txBox="1">
            <a:spLocks noChangeArrowheads="1"/>
          </p:cNvSpPr>
          <p:nvPr/>
        </p:nvSpPr>
        <p:spPr bwMode="auto">
          <a:xfrm>
            <a:off x="5880846" y="532037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0.8245</a:t>
            </a:r>
          </a:p>
        </p:txBody>
      </p:sp>
    </p:spTree>
    <p:extLst>
      <p:ext uri="{BB962C8B-B14F-4D97-AF65-F5344CB8AC3E}">
        <p14:creationId xmlns:p14="http://schemas.microsoft.com/office/powerpoint/2010/main" val="568578610"/>
      </p:ext>
    </p:extLst>
  </p:cSld>
  <p:clrMapOvr>
    <a:masterClrMapping/>
  </p:clrMapOvr>
  <p:transition advTm="272"/>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7283"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7284"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7285"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7286"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7287"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7288"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7289" name="Text Box 10"/>
          <p:cNvSpPr txBox="1">
            <a:spLocks noChangeArrowheads="1"/>
          </p:cNvSpPr>
          <p:nvPr/>
        </p:nvSpPr>
        <p:spPr bwMode="auto">
          <a:xfrm>
            <a:off x="388849"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7290"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7291"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7292"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7293" name="Text Box 15"/>
          <p:cNvSpPr txBox="1">
            <a:spLocks noChangeArrowheads="1"/>
          </p:cNvSpPr>
          <p:nvPr/>
        </p:nvSpPr>
        <p:spPr bwMode="auto">
          <a:xfrm>
            <a:off x="4818715"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0.8502</a:t>
            </a:r>
          </a:p>
        </p:txBody>
      </p:sp>
      <p:sp>
        <p:nvSpPr>
          <p:cNvPr id="97294" name="Text Box 16"/>
          <p:cNvSpPr txBox="1">
            <a:spLocks noChangeArrowheads="1"/>
          </p:cNvSpPr>
          <p:nvPr/>
        </p:nvSpPr>
        <p:spPr bwMode="auto">
          <a:xfrm>
            <a:off x="4818715"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0.9243</a:t>
            </a:r>
          </a:p>
        </p:txBody>
      </p:sp>
      <p:sp>
        <p:nvSpPr>
          <p:cNvPr id="97295" name="Text Box 17"/>
          <p:cNvSpPr txBox="1">
            <a:spLocks noChangeArrowheads="1"/>
          </p:cNvSpPr>
          <p:nvPr/>
        </p:nvSpPr>
        <p:spPr bwMode="auto">
          <a:xfrm>
            <a:off x="4818715"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0.8992</a:t>
            </a:r>
          </a:p>
        </p:txBody>
      </p:sp>
      <p:sp>
        <p:nvSpPr>
          <p:cNvPr id="97296" name="Text Box 18"/>
          <p:cNvSpPr txBox="1">
            <a:spLocks noChangeArrowheads="1"/>
          </p:cNvSpPr>
          <p:nvPr/>
        </p:nvSpPr>
        <p:spPr bwMode="auto">
          <a:xfrm>
            <a:off x="4818715"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0.8090</a:t>
            </a:r>
          </a:p>
        </p:txBody>
      </p:sp>
      <p:sp>
        <p:nvSpPr>
          <p:cNvPr id="97297" name="Text Box 19"/>
          <p:cNvSpPr txBox="1">
            <a:spLocks noChangeArrowheads="1"/>
          </p:cNvSpPr>
          <p:nvPr/>
        </p:nvSpPr>
        <p:spPr bwMode="auto">
          <a:xfrm>
            <a:off x="4818715" y="4507583"/>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0.9424</a:t>
            </a:r>
          </a:p>
        </p:txBody>
      </p:sp>
      <p:sp>
        <p:nvSpPr>
          <p:cNvPr id="97298" name="Text Box 20"/>
          <p:cNvSpPr txBox="1">
            <a:spLocks noChangeArrowheads="1"/>
          </p:cNvSpPr>
          <p:nvPr/>
        </p:nvSpPr>
        <p:spPr bwMode="auto">
          <a:xfrm>
            <a:off x="4818715"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0.9045</a:t>
            </a:r>
          </a:p>
        </p:txBody>
      </p:sp>
      <p:sp>
        <p:nvSpPr>
          <p:cNvPr id="97299" name="Text Box 21"/>
          <p:cNvSpPr txBox="1">
            <a:spLocks noChangeArrowheads="1"/>
          </p:cNvSpPr>
          <p:nvPr/>
        </p:nvSpPr>
        <p:spPr bwMode="auto">
          <a:xfrm>
            <a:off x="4818715"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0.9243</a:t>
            </a:r>
          </a:p>
        </p:txBody>
      </p:sp>
      <p:sp>
        <p:nvSpPr>
          <p:cNvPr id="97300" name="Text Box 22"/>
          <p:cNvSpPr txBox="1">
            <a:spLocks noChangeArrowheads="1"/>
          </p:cNvSpPr>
          <p:nvPr/>
        </p:nvSpPr>
        <p:spPr bwMode="auto">
          <a:xfrm>
            <a:off x="3963829" y="1337378"/>
            <a:ext cx="2720093" cy="862581"/>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2448"/>
              <a:t>AUC Score on the 1k validation set</a:t>
            </a:r>
          </a:p>
        </p:txBody>
      </p:sp>
      <p:sp>
        <p:nvSpPr>
          <p:cNvPr id="97301" name="AutoShape 23"/>
          <p:cNvSpPr>
            <a:spLocks/>
          </p:cNvSpPr>
          <p:nvPr/>
        </p:nvSpPr>
        <p:spPr bwMode="auto">
          <a:xfrm>
            <a:off x="1787754" y="2642375"/>
            <a:ext cx="310868" cy="3419546"/>
          </a:xfrm>
          <a:prstGeom prst="righ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7302" name="Text Box 24"/>
          <p:cNvSpPr txBox="1">
            <a:spLocks noChangeArrowheads="1"/>
          </p:cNvSpPr>
          <p:nvPr/>
        </p:nvSpPr>
        <p:spPr bwMode="auto">
          <a:xfrm>
            <a:off x="2254056" y="4118998"/>
            <a:ext cx="2176074"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  Ensemble  =</a:t>
            </a:r>
          </a:p>
        </p:txBody>
      </p:sp>
      <p:sp>
        <p:nvSpPr>
          <p:cNvPr id="97303" name="AutoShape 25"/>
          <p:cNvSpPr>
            <a:spLocks/>
          </p:cNvSpPr>
          <p:nvPr/>
        </p:nvSpPr>
        <p:spPr bwMode="auto">
          <a:xfrm>
            <a:off x="4507847" y="2642375"/>
            <a:ext cx="310868" cy="3419546"/>
          </a:xfrm>
          <a:prstGeom prst="leftBrace">
            <a:avLst>
              <a:gd name="adj1" fmla="val 91667"/>
              <a:gd name="adj2" fmla="val 50000"/>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7304" name="Oval 26"/>
          <p:cNvSpPr>
            <a:spLocks noChangeArrowheads="1"/>
          </p:cNvSpPr>
          <p:nvPr/>
        </p:nvSpPr>
        <p:spPr bwMode="auto">
          <a:xfrm>
            <a:off x="4740998" y="4507582"/>
            <a:ext cx="1165754"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7305" name="Oval 27"/>
          <p:cNvSpPr>
            <a:spLocks noChangeArrowheads="1"/>
          </p:cNvSpPr>
          <p:nvPr/>
        </p:nvSpPr>
        <p:spPr bwMode="auto">
          <a:xfrm>
            <a:off x="233415" y="4507582"/>
            <a:ext cx="1554339" cy="466302"/>
          </a:xfrm>
          <a:prstGeom prst="ellips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7306" name="Text Box 28"/>
          <p:cNvSpPr txBox="1">
            <a:spLocks noChangeArrowheads="1"/>
          </p:cNvSpPr>
          <p:nvPr/>
        </p:nvSpPr>
        <p:spPr bwMode="auto">
          <a:xfrm>
            <a:off x="6917072" y="287552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7307" name="Text Box 29"/>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7308" name="Text Box 30"/>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
        <p:nvSpPr>
          <p:cNvPr id="97309" name="Text Box 31"/>
          <p:cNvSpPr txBox="1">
            <a:spLocks noChangeArrowheads="1"/>
          </p:cNvSpPr>
          <p:nvPr/>
        </p:nvSpPr>
        <p:spPr bwMode="auto">
          <a:xfrm>
            <a:off x="8160544" y="290143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0.9384</a:t>
            </a:r>
          </a:p>
        </p:txBody>
      </p:sp>
    </p:spTree>
    <p:extLst>
      <p:ext uri="{BB962C8B-B14F-4D97-AF65-F5344CB8AC3E}">
        <p14:creationId xmlns:p14="http://schemas.microsoft.com/office/powerpoint/2010/main" val="3150927988"/>
      </p:ext>
    </p:extLst>
  </p:cSld>
  <p:clrMapOvr>
    <a:masterClrMapping/>
  </p:clrMapOvr>
  <p:transition advTm="2528"/>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pPr>
              <a:defRPr/>
            </a:pPr>
            <a:r>
              <a:rPr lang="en-US">
                <a:ea typeface="+mj-ea"/>
                <a:cs typeface="+mj-cs"/>
              </a:rPr>
              <a:t>Basic Ensemble Selection Algorithm</a:t>
            </a:r>
            <a:endParaRPr lang="en-US" sz="1530">
              <a:ea typeface="+mj-ea"/>
              <a:cs typeface="+mj-cs"/>
            </a:endParaRPr>
          </a:p>
        </p:txBody>
      </p:sp>
      <p:sp>
        <p:nvSpPr>
          <p:cNvPr id="98307" name="Text Box 3"/>
          <p:cNvSpPr txBox="1">
            <a:spLocks noChangeArrowheads="1"/>
          </p:cNvSpPr>
          <p:nvPr/>
        </p:nvSpPr>
        <p:spPr bwMode="auto">
          <a:xfrm>
            <a:off x="155698" y="1258043"/>
            <a:ext cx="272009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Model Library</a:t>
            </a:r>
          </a:p>
        </p:txBody>
      </p:sp>
      <p:sp>
        <p:nvSpPr>
          <p:cNvPr id="98308" name="Text Box 4"/>
          <p:cNvSpPr txBox="1">
            <a:spLocks noChangeArrowheads="1"/>
          </p:cNvSpPr>
          <p:nvPr/>
        </p:nvSpPr>
        <p:spPr bwMode="auto">
          <a:xfrm>
            <a:off x="7150223" y="1321188"/>
            <a:ext cx="1709773" cy="542399"/>
          </a:xfrm>
          <a:prstGeom prst="rect">
            <a:avLst/>
          </a:prstGeom>
          <a:noFill/>
          <a:ln w="12700">
            <a:noFill/>
            <a:miter lim="800000"/>
            <a:headEnd/>
            <a:tailEnd/>
          </a:ln>
        </p:spPr>
        <p:txBody>
          <a:bodyPr>
            <a:prstTxWarp prst="textNoShape">
              <a:avLst/>
            </a:prstTxWarp>
            <a:spAutoFit/>
          </a:bodyPr>
          <a:lstStyle/>
          <a:p>
            <a:pPr>
              <a:spcBef>
                <a:spcPct val="50000"/>
              </a:spcBef>
            </a:pPr>
            <a:r>
              <a:rPr lang="en-US" sz="2856"/>
              <a:t>Ensemble</a:t>
            </a:r>
          </a:p>
        </p:txBody>
      </p:sp>
      <p:sp>
        <p:nvSpPr>
          <p:cNvPr id="98309" name="Text Box 5"/>
          <p:cNvSpPr txBox="1">
            <a:spLocks noChangeArrowheads="1"/>
          </p:cNvSpPr>
          <p:nvPr/>
        </p:nvSpPr>
        <p:spPr bwMode="auto">
          <a:xfrm>
            <a:off x="388849" y="2564659"/>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1</a:t>
            </a:r>
          </a:p>
        </p:txBody>
      </p:sp>
      <p:sp>
        <p:nvSpPr>
          <p:cNvPr id="98310" name="Text Box 6"/>
          <p:cNvSpPr txBox="1">
            <a:spLocks noChangeArrowheads="1"/>
          </p:cNvSpPr>
          <p:nvPr/>
        </p:nvSpPr>
        <p:spPr bwMode="auto">
          <a:xfrm>
            <a:off x="388849" y="295324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2</a:t>
            </a:r>
          </a:p>
        </p:txBody>
      </p:sp>
      <p:sp>
        <p:nvSpPr>
          <p:cNvPr id="98311" name="Text Box 8"/>
          <p:cNvSpPr txBox="1">
            <a:spLocks noChangeArrowheads="1"/>
          </p:cNvSpPr>
          <p:nvPr/>
        </p:nvSpPr>
        <p:spPr bwMode="auto">
          <a:xfrm>
            <a:off x="388849" y="3730414"/>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4</a:t>
            </a:r>
          </a:p>
        </p:txBody>
      </p:sp>
      <p:sp>
        <p:nvSpPr>
          <p:cNvPr id="98312" name="Text Box 9"/>
          <p:cNvSpPr txBox="1">
            <a:spLocks noChangeArrowheads="1"/>
          </p:cNvSpPr>
          <p:nvPr/>
        </p:nvSpPr>
        <p:spPr bwMode="auto">
          <a:xfrm>
            <a:off x="388849" y="411899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5</a:t>
            </a:r>
          </a:p>
        </p:txBody>
      </p:sp>
      <p:sp>
        <p:nvSpPr>
          <p:cNvPr id="98313" name="Text Box 10"/>
          <p:cNvSpPr txBox="1">
            <a:spLocks noChangeArrowheads="1"/>
          </p:cNvSpPr>
          <p:nvPr/>
        </p:nvSpPr>
        <p:spPr bwMode="auto">
          <a:xfrm>
            <a:off x="6917072" y="326411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6</a:t>
            </a:r>
          </a:p>
        </p:txBody>
      </p:sp>
      <p:sp>
        <p:nvSpPr>
          <p:cNvPr id="98314" name="Text Box 11"/>
          <p:cNvSpPr txBox="1">
            <a:spLocks noChangeArrowheads="1"/>
          </p:cNvSpPr>
          <p:nvPr/>
        </p:nvSpPr>
        <p:spPr bwMode="auto">
          <a:xfrm>
            <a:off x="388849" y="4896168"/>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7</a:t>
            </a:r>
          </a:p>
        </p:txBody>
      </p:sp>
      <p:sp>
        <p:nvSpPr>
          <p:cNvPr id="98315" name="Text Box 12"/>
          <p:cNvSpPr txBox="1">
            <a:spLocks noChangeArrowheads="1"/>
          </p:cNvSpPr>
          <p:nvPr/>
        </p:nvSpPr>
        <p:spPr bwMode="auto">
          <a:xfrm>
            <a:off x="388849" y="528475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8</a:t>
            </a:r>
          </a:p>
        </p:txBody>
      </p:sp>
      <p:sp>
        <p:nvSpPr>
          <p:cNvPr id="98316" name="Line 14"/>
          <p:cNvSpPr>
            <a:spLocks noChangeShapeType="1"/>
          </p:cNvSpPr>
          <p:nvPr/>
        </p:nvSpPr>
        <p:spPr bwMode="auto">
          <a:xfrm>
            <a:off x="6761639" y="1476622"/>
            <a:ext cx="0" cy="5284752"/>
          </a:xfrm>
          <a:prstGeom prst="line">
            <a:avLst/>
          </a:prstGeom>
          <a:noFill/>
          <a:ln w="12700">
            <a:solidFill>
              <a:schemeClr val="tx1"/>
            </a:solidFill>
            <a:round/>
            <a:headEnd/>
            <a:tailEnd/>
          </a:ln>
        </p:spPr>
        <p:txBody>
          <a:bodyPr wrap="none" anchor="ctr">
            <a:prstTxWarp prst="textNoShape">
              <a:avLst/>
            </a:prstTxWarp>
          </a:bodyPr>
          <a:lstStyle/>
          <a:p>
            <a:endParaRPr lang="en-US" sz="1836"/>
          </a:p>
        </p:txBody>
      </p:sp>
      <p:sp>
        <p:nvSpPr>
          <p:cNvPr id="98317" name="Text Box 15"/>
          <p:cNvSpPr txBox="1">
            <a:spLocks noChangeArrowheads="1"/>
          </p:cNvSpPr>
          <p:nvPr/>
        </p:nvSpPr>
        <p:spPr bwMode="auto">
          <a:xfrm>
            <a:off x="6917072" y="2875527"/>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9</a:t>
            </a:r>
          </a:p>
        </p:txBody>
      </p:sp>
      <p:sp>
        <p:nvSpPr>
          <p:cNvPr id="98318" name="Text Box 16"/>
          <p:cNvSpPr txBox="1">
            <a:spLocks noChangeArrowheads="1"/>
          </p:cNvSpPr>
          <p:nvPr/>
        </p:nvSpPr>
        <p:spPr bwMode="auto">
          <a:xfrm>
            <a:off x="6917072" y="2486942"/>
            <a:ext cx="1321188" cy="478376"/>
          </a:xfrm>
          <a:prstGeom prst="rect">
            <a:avLst/>
          </a:prstGeom>
          <a:noFill/>
          <a:ln w="12700">
            <a:noFill/>
            <a:miter lim="800000"/>
            <a:headEnd/>
            <a:tailEnd/>
          </a:ln>
        </p:spPr>
        <p:txBody>
          <a:bodyPr>
            <a:prstTxWarp prst="textNoShape">
              <a:avLst/>
            </a:prstTxWarp>
            <a:spAutoFit/>
          </a:bodyPr>
          <a:lstStyle/>
          <a:p>
            <a:pPr>
              <a:spcBef>
                <a:spcPct val="50000"/>
              </a:spcBef>
            </a:pPr>
            <a:r>
              <a:rPr lang="en-US" sz="2448"/>
              <a:t>Model 3</a:t>
            </a:r>
          </a:p>
        </p:txBody>
      </p:sp>
      <p:sp>
        <p:nvSpPr>
          <p:cNvPr id="98319" name="Text Box 17"/>
          <p:cNvSpPr txBox="1">
            <a:spLocks noChangeArrowheads="1"/>
          </p:cNvSpPr>
          <p:nvPr/>
        </p:nvSpPr>
        <p:spPr bwMode="auto">
          <a:xfrm>
            <a:off x="8160544" y="2512848"/>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0.9164</a:t>
            </a:r>
          </a:p>
        </p:txBody>
      </p:sp>
      <p:sp>
        <p:nvSpPr>
          <p:cNvPr id="98320" name="Text Box 18"/>
          <p:cNvSpPr txBox="1">
            <a:spLocks noChangeArrowheads="1"/>
          </p:cNvSpPr>
          <p:nvPr/>
        </p:nvSpPr>
        <p:spPr bwMode="auto">
          <a:xfrm>
            <a:off x="8160544" y="2901432"/>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0.9384</a:t>
            </a:r>
          </a:p>
        </p:txBody>
      </p:sp>
      <p:sp>
        <p:nvSpPr>
          <p:cNvPr id="98321" name="Text Box 19"/>
          <p:cNvSpPr txBox="1">
            <a:spLocks noChangeArrowheads="1"/>
          </p:cNvSpPr>
          <p:nvPr/>
        </p:nvSpPr>
        <p:spPr bwMode="auto">
          <a:xfrm>
            <a:off x="8160544" y="3302970"/>
            <a:ext cx="1321188" cy="414353"/>
          </a:xfrm>
          <a:prstGeom prst="rect">
            <a:avLst/>
          </a:prstGeom>
          <a:noFill/>
          <a:ln w="12700">
            <a:noFill/>
            <a:miter lim="800000"/>
            <a:headEnd/>
            <a:tailEnd/>
          </a:ln>
        </p:spPr>
        <p:txBody>
          <a:bodyPr>
            <a:prstTxWarp prst="textNoShape">
              <a:avLst/>
            </a:prstTxWarp>
            <a:spAutoFit/>
          </a:bodyPr>
          <a:lstStyle/>
          <a:p>
            <a:pPr>
              <a:spcBef>
                <a:spcPct val="50000"/>
              </a:spcBef>
            </a:pPr>
            <a:r>
              <a:rPr lang="en-US" sz="2040">
                <a:solidFill>
                  <a:srgbClr val="FFFF00"/>
                </a:solidFill>
              </a:rPr>
              <a:t>0.9424</a:t>
            </a:r>
          </a:p>
        </p:txBody>
      </p:sp>
    </p:spTree>
    <p:extLst>
      <p:ext uri="{BB962C8B-B14F-4D97-AF65-F5344CB8AC3E}">
        <p14:creationId xmlns:p14="http://schemas.microsoft.com/office/powerpoint/2010/main" val="1415882672"/>
      </p:ext>
    </p:extLst>
  </p:cSld>
  <p:clrMapOvr>
    <a:masterClrMapping/>
  </p:clrMapOvr>
  <p:transition advTm="1392"/>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pPr>
              <a:defRPr/>
            </a:pPr>
            <a:r>
              <a:rPr lang="en-US" dirty="0">
                <a:ea typeface="+mj-ea"/>
                <a:cs typeface="+mj-cs"/>
              </a:rPr>
              <a:t>Big </a:t>
            </a:r>
            <a:r>
              <a:rPr lang="en-US" dirty="0" smtClean="0">
                <a:ea typeface="+mj-ea"/>
                <a:cs typeface="+mj-cs"/>
              </a:rPr>
              <a:t>Problem: Overfitting</a:t>
            </a:r>
            <a:endParaRPr lang="en-US" dirty="0">
              <a:ea typeface="+mj-ea"/>
              <a:cs typeface="+mj-cs"/>
            </a:endParaRPr>
          </a:p>
        </p:txBody>
      </p:sp>
      <p:sp>
        <p:nvSpPr>
          <p:cNvPr id="99331" name="Rectangle 4"/>
          <p:cNvSpPr>
            <a:spLocks noGrp="1" noChangeArrowheads="1"/>
          </p:cNvSpPr>
          <p:nvPr>
            <p:ph type="body" idx="1"/>
          </p:nvPr>
        </p:nvSpPr>
        <p:spPr/>
        <p:txBody>
          <a:bodyPr/>
          <a:lstStyle/>
          <a:p>
            <a:r>
              <a:rPr lang="en-US" sz="2448" dirty="0">
                <a:ea typeface="ＭＳ Ｐゴシック" pitchFamily="-65" charset="-128"/>
                <a:cs typeface="ＭＳ Ｐゴシック" pitchFamily="-65" charset="-128"/>
              </a:rPr>
              <a:t>More models ==&gt; better chance of finding good combination, but also better chance of </a:t>
            </a:r>
            <a:r>
              <a:rPr lang="en-US" sz="2448" dirty="0" err="1">
                <a:ea typeface="ＭＳ Ｐゴシック" pitchFamily="-65" charset="-128"/>
                <a:cs typeface="ＭＳ Ｐゴシック" pitchFamily="-65" charset="-128"/>
              </a:rPr>
              <a:t>overfitting</a:t>
            </a:r>
            <a:r>
              <a:rPr lang="en-US" sz="2448" dirty="0">
                <a:ea typeface="ＭＳ Ｐゴシック" pitchFamily="-65" charset="-128"/>
                <a:cs typeface="ＭＳ Ｐゴシック" pitchFamily="-65" charset="-128"/>
              </a:rPr>
              <a:t> to </a:t>
            </a:r>
            <a:r>
              <a:rPr lang="en-US" sz="2448" dirty="0" err="1">
                <a:ea typeface="ＭＳ Ｐゴシック" pitchFamily="-65" charset="-128"/>
                <a:cs typeface="ＭＳ Ｐゴシック" pitchFamily="-65" charset="-128"/>
              </a:rPr>
              <a:t>hillclimb</a:t>
            </a:r>
            <a:r>
              <a:rPr lang="en-US" sz="2448" dirty="0">
                <a:ea typeface="ＭＳ Ｐゴシック" pitchFamily="-65" charset="-128"/>
                <a:cs typeface="ＭＳ Ｐゴシック" pitchFamily="-65" charset="-128"/>
              </a:rPr>
              <a:t> set</a:t>
            </a:r>
          </a:p>
          <a:p>
            <a:endParaRPr lang="en-US" sz="2448" dirty="0">
              <a:ea typeface="ＭＳ Ｐゴシック" pitchFamily="-65" charset="-128"/>
              <a:cs typeface="ＭＳ Ｐゴシック" pitchFamily="-65" charset="-128"/>
            </a:endParaRPr>
          </a:p>
          <a:p>
            <a:r>
              <a:rPr lang="en-US" sz="2448" dirty="0">
                <a:ea typeface="ＭＳ Ｐゴシック" pitchFamily="-65" charset="-128"/>
                <a:cs typeface="ＭＳ Ｐゴシック" pitchFamily="-65" charset="-128"/>
              </a:rPr>
              <a:t>Tricks to Reduce </a:t>
            </a:r>
            <a:r>
              <a:rPr lang="en-US" sz="2448" dirty="0" err="1">
                <a:ea typeface="ＭＳ Ｐゴシック" pitchFamily="-65" charset="-128"/>
                <a:cs typeface="ＭＳ Ｐゴシック" pitchFamily="-65" charset="-128"/>
              </a:rPr>
              <a:t>Overfitting</a:t>
            </a:r>
            <a:r>
              <a:rPr lang="en-US" sz="2448" dirty="0">
                <a:ea typeface="ＭＳ Ｐゴシック" pitchFamily="-65" charset="-128"/>
                <a:cs typeface="ＭＳ Ｐゴシック" pitchFamily="-65" charset="-128"/>
              </a:rPr>
              <a:t>:</a:t>
            </a:r>
          </a:p>
          <a:p>
            <a:pPr lvl="1"/>
            <a:r>
              <a:rPr lang="en-US" sz="2040" dirty="0"/>
              <a:t>Eliminate Inferior Models: prevents mistakes</a:t>
            </a:r>
          </a:p>
          <a:p>
            <a:pPr lvl="1"/>
            <a:r>
              <a:rPr lang="en-US" sz="2040" dirty="0"/>
              <a:t>Ensemble Initialization: give “inertia” to initial ensemble</a:t>
            </a:r>
          </a:p>
          <a:p>
            <a:pPr lvl="1"/>
            <a:r>
              <a:rPr lang="en-US" sz="2040" dirty="0">
                <a:solidFill>
                  <a:srgbClr val="FF0000"/>
                </a:solidFill>
              </a:rPr>
              <a:t>Stepwise Selection with Replacement: stopping point less critical</a:t>
            </a:r>
          </a:p>
          <a:p>
            <a:pPr lvl="1"/>
            <a:r>
              <a:rPr lang="en-US" sz="2040" dirty="0"/>
              <a:t>Calibrate Models in Ensemble: all models speak same language</a:t>
            </a:r>
          </a:p>
          <a:p>
            <a:pPr lvl="1"/>
            <a:r>
              <a:rPr lang="en-US" sz="2040" dirty="0"/>
              <a:t>Bagged Ensemble Selection: reduces variance</a:t>
            </a:r>
          </a:p>
          <a:p>
            <a:pPr lvl="1"/>
            <a:endParaRPr lang="en-US" sz="2040" dirty="0"/>
          </a:p>
          <a:p>
            <a:r>
              <a:rPr lang="en-US" dirty="0">
                <a:solidFill>
                  <a:srgbClr val="FF1B1B"/>
                </a:solidFill>
                <a:ea typeface="ＭＳ Ｐゴシック" pitchFamily="-65" charset="-128"/>
                <a:cs typeface="ＭＳ Ｐゴシック" pitchFamily="-65" charset="-128"/>
              </a:rPr>
              <a:t>Critical to take steps to reduce </a:t>
            </a:r>
            <a:r>
              <a:rPr lang="en-US" dirty="0" err="1">
                <a:solidFill>
                  <a:srgbClr val="FF1B1B"/>
                </a:solidFill>
                <a:ea typeface="ＭＳ Ｐゴシック" pitchFamily="-65" charset="-128"/>
                <a:cs typeface="ＭＳ Ｐゴシック" pitchFamily="-65" charset="-128"/>
              </a:rPr>
              <a:t>overfitting</a:t>
            </a:r>
            <a:endParaRPr lang="en-US" dirty="0">
              <a:solidFill>
                <a:srgbClr val="FF1B1B"/>
              </a:solidFill>
              <a:ea typeface="ＭＳ Ｐゴシック" pitchFamily="-65" charset="-128"/>
              <a:cs typeface="ＭＳ Ｐゴシック" pitchFamily="-65" charset="-128"/>
            </a:endParaRPr>
          </a:p>
        </p:txBody>
      </p:sp>
    </p:spTree>
    <p:extLst>
      <p:ext uri="{BB962C8B-B14F-4D97-AF65-F5344CB8AC3E}">
        <p14:creationId xmlns:p14="http://schemas.microsoft.com/office/powerpoint/2010/main" val="545084956"/>
      </p:ext>
    </p:extLst>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lang="en-US" dirty="0"/>
              <a:t>Interesting </a:t>
            </a:r>
            <a:r>
              <a:rPr lang="en-US" dirty="0" smtClean="0"/>
              <a:t>Surprise #3</a:t>
            </a:r>
          </a:p>
        </p:txBody>
      </p:sp>
      <p:graphicFrame>
        <p:nvGraphicFramePr>
          <p:cNvPr id="746775" name="Group 279"/>
          <p:cNvGraphicFramePr>
            <a:graphicFrameLocks noGrp="1"/>
          </p:cNvGraphicFramePr>
          <p:nvPr/>
        </p:nvGraphicFramePr>
        <p:xfrm>
          <a:off x="233416" y="1476622"/>
          <a:ext cx="8817634" cy="5323610"/>
        </p:xfrm>
        <a:graphic>
          <a:graphicData uri="http://schemas.openxmlformats.org/drawingml/2006/table">
            <a:tbl>
              <a:tblPr/>
              <a:tblGrid>
                <a:gridCol w="1269377"/>
                <a:gridCol w="743169"/>
                <a:gridCol w="704309"/>
                <a:gridCol w="739931"/>
                <a:gridCol w="765835"/>
                <a:gridCol w="765836"/>
                <a:gridCol w="765835"/>
                <a:gridCol w="765836"/>
                <a:gridCol w="765835"/>
                <a:gridCol w="765836"/>
                <a:gridCol w="765835"/>
              </a:tblGrid>
              <a:tr h="37077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200" b="0"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9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Threshold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hMerge="1">
                  <a:txBody>
                    <a:bodyPr/>
                    <a:lstStyle/>
                    <a:p>
                      <a:endParaRPr lang="en-US"/>
                    </a:p>
                  </a:txBody>
                  <a:tcPr/>
                </a:tc>
                <a:tc hMerge="1">
                  <a:txBody>
                    <a:bodyPr/>
                    <a:lstStyle/>
                    <a:p>
                      <a:endParaRPr lang="en-US"/>
                    </a:p>
                  </a:txBody>
                  <a:tcPr/>
                </a:tc>
                <a:tc gridSpan="3">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Rank/Ordering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hMerge="1">
                  <a:txBody>
                    <a:bodyPr/>
                    <a:lstStyle/>
                    <a:p>
                      <a:endParaRPr lang="en-US"/>
                    </a:p>
                  </a:txBody>
                  <a:tcPr/>
                </a:tc>
                <a:tc hMerge="1">
                  <a:txBody>
                    <a:bodyPr/>
                    <a:lstStyle/>
                    <a:p>
                      <a:endParaRPr lang="en-US"/>
                    </a:p>
                  </a:txBody>
                  <a:tcPr/>
                </a:tc>
                <a:tc gridSpan="2">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300" b="1" i="0" u="none" strike="noStrike" cap="none" normalizeH="0" baseline="0">
                          <a:ln>
                            <a:noFill/>
                          </a:ln>
                          <a:solidFill>
                            <a:schemeClr val="bg2"/>
                          </a:solidFill>
                          <a:effectLst/>
                          <a:latin typeface="Times" charset="0"/>
                        </a:rPr>
                        <a:t>Probability Metrics</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hMerge="1">
                  <a:txBody>
                    <a:bodyPr/>
                    <a:lstStyle/>
                    <a:p>
                      <a:endParaRPr lang="en-US"/>
                    </a:p>
                  </a:txBody>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3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406395">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Model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2000" b="1" i="0" u="none" strike="noStrike" cap="none" normalizeH="0" baseline="0">
                          <a:ln>
                            <a:noFill/>
                          </a:ln>
                          <a:solidFill>
                            <a:schemeClr val="bg2"/>
                          </a:solidFill>
                          <a:effectLst/>
                          <a:latin typeface="Times" charset="0"/>
                        </a:rPr>
                        <a:t>Cal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Accuracy</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F-Score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Lift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ROC Area</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Average Precision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Break Even Point</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Squared Error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200" b="1" i="0" u="none" strike="noStrike" cap="none" normalizeH="0" baseline="0">
                          <a:ln>
                            <a:noFill/>
                          </a:ln>
                          <a:solidFill>
                            <a:schemeClr val="bg2"/>
                          </a:solidFill>
                          <a:effectLst/>
                          <a:latin typeface="Times" charset="0"/>
                        </a:rPr>
                        <a:t>Cross-Entropy</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Times" charset="0"/>
                        </a:rPr>
                        <a:t>Mean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bg2"/>
                          </a:solidFill>
                          <a:effectLst/>
                          <a:latin typeface="Times" charset="0"/>
                        </a:rPr>
                        <a:t>ENSEL-SEL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dirty="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.956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.944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.992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.997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.981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dirty="0" smtClean="0">
                          <a:ln>
                            <a:noFill/>
                          </a:ln>
                          <a:solidFill>
                            <a:schemeClr val="bg2"/>
                          </a:solidFill>
                          <a:effectLst/>
                          <a:latin typeface="Times" charset="0"/>
                        </a:rPr>
                        <a:t>.977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BAYES-AVG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.926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.891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.985</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.977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.956</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BEST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.928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.919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AVG-ALL</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.801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1" i="0" u="none" strike="noStrike" cap="none" normalizeH="0" baseline="0" smtClean="0">
                          <a:ln>
                            <a:noFill/>
                          </a:ln>
                          <a:solidFill>
                            <a:schemeClr val="bg2"/>
                          </a:solidFill>
                          <a:effectLst/>
                          <a:latin typeface="Times" charset="0"/>
                        </a:rPr>
                        <a:t>.982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.961</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.827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.809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.897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STACKING</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.275</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.777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.835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.799</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.786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.847</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.332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-.989</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smtClean="0">
                          <a:ln>
                            <a:noFill/>
                          </a:ln>
                          <a:solidFill>
                            <a:schemeClr val="bg2"/>
                          </a:solidFill>
                          <a:effectLst/>
                          <a:latin typeface="Times" charset="0"/>
                        </a:rPr>
                        <a:t>.458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6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1"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endParaRPr kumimoji="0" lang="en-US" sz="1800" b="0" i="0" u="none" strike="noStrike" cap="none" normalizeH="0" baseline="0">
                        <a:ln>
                          <a:noFill/>
                        </a:ln>
                        <a:solidFill>
                          <a:schemeClr val="bg2"/>
                        </a:solidFill>
                        <a:effectLst/>
                        <a:latin typeface="Times" charset="0"/>
                      </a:endParaRP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smtClean="0">
                          <a:ln>
                            <a:noFill/>
                          </a:ln>
                          <a:solidFill>
                            <a:schemeClr val="bg2"/>
                          </a:solidFill>
                          <a:effectLst/>
                          <a:latin typeface="Times" charset="0"/>
                        </a:rPr>
                        <a:t>BOOST-DT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.779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.929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.880</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RAND-FOR</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.934</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.858</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BAG-DT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.781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.962</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.845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.887</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SVM</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.824</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.895</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.913</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.836</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.862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ANN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a:ln>
                            <a:noFill/>
                          </a:ln>
                          <a:solidFill>
                            <a:schemeClr val="bg2"/>
                          </a:solidFill>
                          <a:effectLst/>
                          <a:latin typeface="Times" charset="0"/>
                        </a:rPr>
                        <a: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.803</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.910</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.936</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.899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.821</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.854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r h="378870">
                <a:tc>
                  <a:txBody>
                    <a:bodyPr/>
                    <a:lstStyle/>
                    <a:p>
                      <a:pPr marL="0" marR="0" lvl="0" indent="0" algn="ctr" defTabSz="1247775"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Times" charset="0"/>
                        </a:rPr>
                        <a:t> KNN</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600" b="1" i="0" u="none" strike="noStrike" cap="none" normalizeH="0" baseline="0" smtClean="0">
                          <a:ln>
                            <a:noFill/>
                          </a:ln>
                          <a:solidFill>
                            <a:schemeClr val="bg2"/>
                          </a:solidFill>
                          <a:effectLst/>
                          <a:latin typeface="Times" charset="0"/>
                        </a:rPr>
                        <a:t>PLT</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.757</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.707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.889</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.918</a:t>
                      </a:r>
                    </a:p>
                  </a:txBody>
                  <a:tcPr marL="0" marR="0" marT="0" marB="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.872</a:t>
                      </a:r>
                    </a:p>
                  </a:txBody>
                  <a:tcPr marL="0" marR="0" marT="0" marB="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.742</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.764</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1247775" rtl="0" eaLnBrk="0" fontAlgn="base" latinLnBrk="0" hangingPunct="0">
                        <a:lnSpc>
                          <a:spcPct val="90000"/>
                        </a:lnSpc>
                        <a:spcBef>
                          <a:spcPct val="20000"/>
                        </a:spcBef>
                        <a:spcAft>
                          <a:spcPct val="0"/>
                        </a:spcAft>
                        <a:buClr>
                          <a:schemeClr val="tx2"/>
                        </a:buClr>
                        <a:buSzPct val="75000"/>
                        <a:buFont typeface="Wingdings 2" charset="2"/>
                        <a:buNone/>
                        <a:tabLst/>
                      </a:pPr>
                      <a:r>
                        <a:rPr kumimoji="0" lang="en-US" sz="1800" b="0" i="0" u="none" strike="noStrike" cap="none" normalizeH="0" baseline="0">
                          <a:ln>
                            <a:noFill/>
                          </a:ln>
                          <a:solidFill>
                            <a:schemeClr val="bg2"/>
                          </a:solidFill>
                          <a:effectLst/>
                          <a:latin typeface="Times" charset="0"/>
                        </a:rPr>
                        <a:t>.815</a:t>
                      </a:r>
                    </a:p>
                  </a:txBody>
                  <a:tcPr marL="0" marR="0" marT="0" marB="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99"/>
                    </a:solidFill>
                  </a:tcPr>
                </a:tc>
              </a:tr>
            </a:tbl>
          </a:graphicData>
        </a:graphic>
      </p:graphicFrame>
    </p:spTree>
    <p:extLst>
      <p:ext uri="{BB962C8B-B14F-4D97-AF65-F5344CB8AC3E}">
        <p14:creationId xmlns:p14="http://schemas.microsoft.com/office/powerpoint/2010/main" val="3588259690"/>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119748"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Speech </a:t>
            </a:r>
            <a:r>
              <a:rPr lang="en" dirty="0">
                <a:solidFill>
                  <a:srgbClr val="1C4587"/>
                </a:solidFill>
              </a:rPr>
              <a:t>Recognition with </a:t>
            </a:r>
            <a:r>
              <a:rPr lang="en" dirty="0" smtClean="0">
                <a:solidFill>
                  <a:srgbClr val="1C4587"/>
                </a:solidFill>
              </a:rPr>
              <a:t>deep </a:t>
            </a:r>
            <a:r>
              <a:rPr lang="en" dirty="0">
                <a:solidFill>
                  <a:srgbClr val="1C4587"/>
                </a:solidFill>
              </a:rPr>
              <a:t>learning</a:t>
            </a:r>
          </a:p>
        </p:txBody>
      </p:sp>
      <p:sp>
        <p:nvSpPr>
          <p:cNvPr id="51" name="Shape 51"/>
          <p:cNvSpPr txBox="1">
            <a:spLocks noGrp="1"/>
          </p:cNvSpPr>
          <p:nvPr>
            <p:ph type="body" idx="1"/>
          </p:nvPr>
        </p:nvSpPr>
        <p:spPr>
          <a:xfrm>
            <a:off x="1005992" y="1882463"/>
            <a:ext cx="6547328" cy="3799622"/>
          </a:xfrm>
          <a:prstGeom prst="rect">
            <a:avLst/>
          </a:prstGeom>
        </p:spPr>
        <p:txBody>
          <a:bodyPr vert="horz" wrap="square" lIns="69928" tIns="69928" rIns="69928" bIns="69928" rtlCol="0" anchor="t" anchorCtr="0">
            <a:noAutofit/>
          </a:bodyPr>
          <a:lstStyle/>
          <a:p>
            <a:pPr marL="29140" indent="0">
              <a:buClr>
                <a:schemeClr val="dk1"/>
              </a:buClr>
              <a:buSzPct val="208333"/>
              <a:buNone/>
            </a:pPr>
            <a:r>
              <a:rPr lang="en" dirty="0"/>
              <a:t>TIMIT </a:t>
            </a:r>
            <a:r>
              <a:rPr lang="en" dirty="0" smtClean="0"/>
              <a:t>(Texas Instruments + MIT) ASR benchmark </a:t>
            </a:r>
            <a:r>
              <a:rPr lang="en" dirty="0"/>
              <a:t>corpus</a:t>
            </a:r>
          </a:p>
          <a:p>
            <a:pPr marL="699354" lvl="1" indent="-291398">
              <a:buFont typeface="Courier New"/>
              <a:buChar char="o"/>
            </a:pPr>
            <a:r>
              <a:rPr lang="en" dirty="0" smtClean="0"/>
              <a:t>25-ms </a:t>
            </a:r>
            <a:r>
              <a:rPr lang="en" dirty="0"/>
              <a:t>hamming window with 40 </a:t>
            </a:r>
            <a:r>
              <a:rPr lang="en" dirty="0" smtClean="0"/>
              <a:t>filter-bank </a:t>
            </a:r>
            <a:r>
              <a:rPr lang="en" dirty="0"/>
              <a:t>coefficients</a:t>
            </a:r>
          </a:p>
          <a:p>
            <a:pPr marL="1005322" lvl="2" indent="-291398">
              <a:buFont typeface="Courier New"/>
              <a:buChar char="o"/>
            </a:pPr>
            <a:r>
              <a:rPr lang="en" dirty="0"/>
              <a:t>1845-d input </a:t>
            </a:r>
            <a:r>
              <a:rPr lang="en" dirty="0" smtClean="0"/>
              <a:t>vectors</a:t>
            </a:r>
            <a:endParaRPr lang="en" dirty="0"/>
          </a:p>
          <a:p>
            <a:pPr marL="1005322" lvl="2" indent="-291398">
              <a:buFont typeface="Courier New"/>
              <a:buChar char="o"/>
            </a:pPr>
            <a:r>
              <a:rPr lang="en" dirty="0"/>
              <a:t>183-d </a:t>
            </a:r>
            <a:r>
              <a:rPr lang="en" dirty="0" smtClean="0"/>
              <a:t>target vectors</a:t>
            </a:r>
            <a:endParaRPr lang="en" dirty="0"/>
          </a:p>
          <a:p>
            <a:pPr marL="699354" lvl="1" indent="-291398">
              <a:buClr>
                <a:schemeClr val="dk1"/>
              </a:buClr>
              <a:buSzPct val="100000"/>
              <a:buFont typeface="Courier New"/>
              <a:buChar char="o"/>
            </a:pPr>
            <a:r>
              <a:rPr lang="en-US" dirty="0" smtClean="0"/>
              <a:t>t</a:t>
            </a:r>
            <a:r>
              <a:rPr lang="en" dirty="0" smtClean="0"/>
              <a:t>rain = 462 speakers; dev = 50; test = 24</a:t>
            </a:r>
            <a:endParaRPr lang="en" dirty="0"/>
          </a:p>
          <a:p>
            <a:pPr marL="699354" lvl="1" indent="-291398">
              <a:buClr>
                <a:schemeClr val="dk1"/>
              </a:buClr>
              <a:buSzPct val="100000"/>
              <a:buFont typeface="Courier New"/>
              <a:buChar char="o"/>
            </a:pPr>
            <a:r>
              <a:rPr lang="en" dirty="0" smtClean="0"/>
              <a:t>final train set: </a:t>
            </a:r>
          </a:p>
          <a:p>
            <a:pPr marL="1005322" lvl="2" indent="-291398">
              <a:buFont typeface="Courier New"/>
              <a:buChar char="o"/>
            </a:pPr>
            <a:r>
              <a:rPr lang="en" dirty="0" smtClean="0"/>
              <a:t>1.1 </a:t>
            </a:r>
            <a:r>
              <a:rPr lang="en" dirty="0"/>
              <a:t>million </a:t>
            </a:r>
            <a:r>
              <a:rPr lang="en" dirty="0" smtClean="0"/>
              <a:t>frames</a:t>
            </a:r>
          </a:p>
          <a:p>
            <a:endParaRPr lang="en" dirty="0"/>
          </a:p>
          <a:p>
            <a:endParaRPr lang="en" dirty="0"/>
          </a:p>
        </p:txBody>
      </p:sp>
      <p:sp>
        <p:nvSpPr>
          <p:cNvPr id="6" name="Shape 129"/>
          <p:cNvSpPr/>
          <p:nvPr/>
        </p:nvSpPr>
        <p:spPr>
          <a:xfrm>
            <a:off x="4279656" y="3952141"/>
            <a:ext cx="3032656" cy="1692256"/>
          </a:xfrm>
          <a:prstGeom prst="rect">
            <a:avLst/>
          </a:prstGeom>
          <a:blipFill>
            <a:blip r:embed="rId3"/>
            <a:stretch>
              <a:fillRect/>
            </a:stretch>
          </a:blipFill>
          <a:ln>
            <a:noFill/>
          </a:ln>
        </p:spPr>
      </p:sp>
    </p:spTree>
    <p:extLst>
      <p:ext uri="{BB962C8B-B14F-4D97-AF65-F5344CB8AC3E}">
        <p14:creationId xmlns:p14="http://schemas.microsoft.com/office/powerpoint/2010/main" val="1942196940"/>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en-US" sz="8000" dirty="0" smtClean="0"/>
              <a:t>BIG Problem</a:t>
            </a:r>
          </a:p>
        </p:txBody>
      </p:sp>
      <p:sp>
        <p:nvSpPr>
          <p:cNvPr id="117763" name="Rectangle 3"/>
          <p:cNvSpPr>
            <a:spLocks noGrp="1" noChangeArrowheads="1"/>
          </p:cNvSpPr>
          <p:nvPr>
            <p:ph type="body" idx="1"/>
          </p:nvPr>
        </p:nvSpPr>
        <p:spPr/>
        <p:txBody>
          <a:bodyPr/>
          <a:lstStyle/>
          <a:p>
            <a:r>
              <a:rPr lang="en-US" sz="2448" dirty="0" smtClean="0"/>
              <a:t>Best </a:t>
            </a:r>
            <a:r>
              <a:rPr lang="en-US" sz="2448" dirty="0"/>
              <a:t>ensemble for </a:t>
            </a:r>
            <a:r>
              <a:rPr lang="en-US" sz="2448" dirty="0" smtClean="0"/>
              <a:t>a typical problem had </a:t>
            </a:r>
            <a:r>
              <a:rPr lang="en-US" sz="2448" dirty="0"/>
              <a:t>422 models:</a:t>
            </a:r>
          </a:p>
          <a:p>
            <a:pPr lvl="1"/>
            <a:r>
              <a:rPr lang="en-US" sz="2040" dirty="0"/>
              <a:t>72 boosted trees (28,642 </a:t>
            </a:r>
            <a:r>
              <a:rPr lang="en-US" sz="2040" dirty="0" smtClean="0"/>
              <a:t>decision trees)</a:t>
            </a:r>
            <a:endParaRPr lang="en-US" sz="2040" dirty="0"/>
          </a:p>
          <a:p>
            <a:pPr lvl="1"/>
            <a:r>
              <a:rPr lang="en-US" sz="2040" dirty="0"/>
              <a:t>1 random forest (1024 decision trees)</a:t>
            </a:r>
          </a:p>
          <a:p>
            <a:pPr lvl="1"/>
            <a:r>
              <a:rPr lang="en-US" sz="2040" dirty="0"/>
              <a:t>5 bagged trees (100 decision trees in each model)</a:t>
            </a:r>
          </a:p>
          <a:p>
            <a:pPr lvl="1"/>
            <a:r>
              <a:rPr lang="en-US" sz="2040" dirty="0"/>
              <a:t>44 neural nets (2,200 hidden units total,  &gt;100,000 weights)</a:t>
            </a:r>
          </a:p>
          <a:p>
            <a:pPr lvl="1"/>
            <a:r>
              <a:rPr lang="en-US" sz="2040" dirty="0"/>
              <a:t>115 </a:t>
            </a:r>
            <a:r>
              <a:rPr lang="en-US" sz="2040" dirty="0" err="1"/>
              <a:t>knn</a:t>
            </a:r>
            <a:r>
              <a:rPr lang="en-US" sz="2040" dirty="0"/>
              <a:t> models (both large and expensive!)</a:t>
            </a:r>
          </a:p>
          <a:p>
            <a:pPr lvl="1"/>
            <a:r>
              <a:rPr lang="en-US" sz="2040" dirty="0"/>
              <a:t>38 </a:t>
            </a:r>
            <a:r>
              <a:rPr lang="en-US" sz="2040" dirty="0" err="1"/>
              <a:t>SVMs</a:t>
            </a:r>
            <a:r>
              <a:rPr lang="en-US" sz="2040" dirty="0"/>
              <a:t> (100’s of support vectors in each model)</a:t>
            </a:r>
          </a:p>
          <a:p>
            <a:pPr lvl="1"/>
            <a:r>
              <a:rPr lang="en-US" sz="2040" dirty="0"/>
              <a:t>26 boosted stump models (36,184 stumps total -- could compress)</a:t>
            </a:r>
          </a:p>
          <a:p>
            <a:pPr lvl="1"/>
            <a:r>
              <a:rPr lang="en-US" sz="2040" dirty="0"/>
              <a:t>122 individual decision </a:t>
            </a:r>
            <a:r>
              <a:rPr lang="en-US" sz="2040" dirty="0" smtClean="0"/>
              <a:t>trees</a:t>
            </a:r>
          </a:p>
          <a:p>
            <a:pPr lvl="1"/>
            <a:r>
              <a:rPr lang="en-US" sz="2040" dirty="0" smtClean="0"/>
              <a:t>…</a:t>
            </a:r>
            <a:endParaRPr lang="en-US" sz="2040" dirty="0"/>
          </a:p>
          <a:p>
            <a:pPr lvl="1"/>
            <a:r>
              <a:rPr lang="en-US" sz="2040" dirty="0" smtClean="0"/>
              <a:t>~1/2 - 10 GB memory</a:t>
            </a:r>
          </a:p>
          <a:p>
            <a:pPr lvl="1"/>
            <a:r>
              <a:rPr lang="en-US" sz="2040" dirty="0" smtClean="0"/>
              <a:t>~1/2 - 10 seconds to execute per test case!</a:t>
            </a:r>
          </a:p>
        </p:txBody>
      </p:sp>
    </p:spTree>
    <p:extLst>
      <p:ext uri="{BB962C8B-B14F-4D97-AF65-F5344CB8AC3E}">
        <p14:creationId xmlns:p14="http://schemas.microsoft.com/office/powerpoint/2010/main" val="3258508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en-US" dirty="0" smtClean="0"/>
              <a:t>This Really is a BIG Problem</a:t>
            </a:r>
            <a:endParaRPr lang="en-US" sz="2448" dirty="0"/>
          </a:p>
        </p:txBody>
      </p:sp>
      <p:sp>
        <p:nvSpPr>
          <p:cNvPr id="117763" name="Rectangle 3"/>
          <p:cNvSpPr>
            <a:spLocks noGrp="1" noChangeArrowheads="1"/>
          </p:cNvSpPr>
          <p:nvPr>
            <p:ph type="body" idx="1"/>
          </p:nvPr>
        </p:nvSpPr>
        <p:spPr/>
        <p:txBody>
          <a:bodyPr/>
          <a:lstStyle/>
          <a:p>
            <a:r>
              <a:rPr lang="en-US" sz="2400" dirty="0"/>
              <a:t>Web </a:t>
            </a:r>
            <a:r>
              <a:rPr lang="en-US" sz="2400" dirty="0" smtClean="0"/>
              <a:t>search:</a:t>
            </a:r>
          </a:p>
          <a:p>
            <a:pPr lvl="1"/>
            <a:r>
              <a:rPr lang="en-US" sz="2000" dirty="0" smtClean="0"/>
              <a:t>50-100 </a:t>
            </a:r>
            <a:r>
              <a:rPr lang="en-US" sz="2000" dirty="0" err="1" smtClean="0"/>
              <a:t>msec</a:t>
            </a:r>
            <a:r>
              <a:rPr lang="en-US" sz="2000" dirty="0" smtClean="0"/>
              <a:t> latency, 1 B queries per day</a:t>
            </a:r>
            <a:endParaRPr lang="en-US" sz="2000" dirty="0"/>
          </a:p>
          <a:p>
            <a:r>
              <a:rPr lang="en-US" sz="2400" dirty="0" smtClean="0"/>
              <a:t>Image/face/cat recognition:</a:t>
            </a:r>
          </a:p>
          <a:p>
            <a:pPr lvl="1"/>
            <a:r>
              <a:rPr lang="en-US" sz="2000" dirty="0"/>
              <a:t>s</a:t>
            </a:r>
            <a:r>
              <a:rPr lang="en-US" sz="2000" dirty="0" smtClean="0"/>
              <a:t>can many sub-images at various scales</a:t>
            </a:r>
          </a:p>
          <a:p>
            <a:pPr lvl="1"/>
            <a:r>
              <a:rPr lang="en-US" sz="2000" dirty="0" smtClean="0"/>
              <a:t>video makes things 30fps worse!</a:t>
            </a:r>
            <a:endParaRPr lang="en-US" sz="2000" dirty="0"/>
          </a:p>
          <a:p>
            <a:r>
              <a:rPr lang="en-US" sz="2400" dirty="0" smtClean="0"/>
              <a:t>Satellites, Mars rovers, …</a:t>
            </a:r>
          </a:p>
          <a:p>
            <a:pPr lvl="1"/>
            <a:r>
              <a:rPr lang="en-US" sz="2000" dirty="0" smtClean="0"/>
              <a:t>small </a:t>
            </a:r>
            <a:r>
              <a:rPr lang="en-US" sz="2000" dirty="0"/>
              <a:t>hardened memory, low </a:t>
            </a:r>
            <a:r>
              <a:rPr lang="en-US" sz="2000" dirty="0" smtClean="0"/>
              <a:t>power, low processor speed (ancient processors)</a:t>
            </a:r>
            <a:endParaRPr lang="en-US" sz="2000" dirty="0"/>
          </a:p>
          <a:p>
            <a:r>
              <a:rPr lang="en-US" sz="2400" dirty="0" smtClean="0"/>
              <a:t>Hearing aids</a:t>
            </a:r>
          </a:p>
          <a:p>
            <a:pPr lvl="1"/>
            <a:r>
              <a:rPr lang="en-US" sz="2000" dirty="0" smtClean="0"/>
              <a:t>low power, small memory, slow processor</a:t>
            </a:r>
          </a:p>
          <a:p>
            <a:r>
              <a:rPr lang="en-US" sz="2400" dirty="0"/>
              <a:t>Cameras</a:t>
            </a:r>
            <a:r>
              <a:rPr lang="en-US" sz="2400" dirty="0" smtClean="0"/>
              <a:t>:</a:t>
            </a:r>
          </a:p>
          <a:p>
            <a:pPr lvl="1"/>
            <a:r>
              <a:rPr lang="en-US" sz="2000" dirty="0" smtClean="0"/>
              <a:t>Real-time decision making for focus (10 </a:t>
            </a:r>
            <a:r>
              <a:rPr lang="en-US" sz="2000" dirty="0" err="1" smtClean="0"/>
              <a:t>msec</a:t>
            </a:r>
            <a:r>
              <a:rPr lang="en-US" sz="2000" dirty="0" smtClean="0"/>
              <a:t> max latency)</a:t>
            </a:r>
          </a:p>
          <a:p>
            <a:r>
              <a:rPr lang="en-US" sz="2400" dirty="0"/>
              <a:t>Smart phones</a:t>
            </a:r>
          </a:p>
          <a:p>
            <a:pPr lvl="1"/>
            <a:r>
              <a:rPr lang="en-US" sz="2000" dirty="0"/>
              <a:t>interesting case because of wireless connectivity</a:t>
            </a:r>
            <a:r>
              <a:rPr lang="en-US" sz="2000" dirty="0" smtClean="0"/>
              <a:t>…</a:t>
            </a:r>
            <a:endParaRPr lang="en-US" sz="2000" dirty="0"/>
          </a:p>
        </p:txBody>
      </p:sp>
    </p:spTree>
    <p:extLst>
      <p:ext uri="{BB962C8B-B14F-4D97-AF65-F5344CB8AC3E}">
        <p14:creationId xmlns:p14="http://schemas.microsoft.com/office/powerpoint/2010/main" val="13140052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en-US" dirty="0" smtClean="0"/>
              <a:t>Solution: Model Compression</a:t>
            </a:r>
          </a:p>
        </p:txBody>
      </p:sp>
      <p:sp>
        <p:nvSpPr>
          <p:cNvPr id="118787" name="Rectangle 3"/>
          <p:cNvSpPr>
            <a:spLocks noGrp="1" noChangeArrowheads="1"/>
          </p:cNvSpPr>
          <p:nvPr>
            <p:ph type="body" idx="1"/>
          </p:nvPr>
        </p:nvSpPr>
        <p:spPr>
          <a:xfrm>
            <a:off x="699717" y="1709772"/>
            <a:ext cx="8160279" cy="4818451"/>
          </a:xfrm>
        </p:spPr>
        <p:txBody>
          <a:bodyPr/>
          <a:lstStyle/>
          <a:p>
            <a:r>
              <a:rPr lang="en-US" sz="2400" dirty="0"/>
              <a:t>Train complex </a:t>
            </a:r>
            <a:r>
              <a:rPr lang="en-US" sz="2400" dirty="0" smtClean="0"/>
              <a:t>model any way you want:</a:t>
            </a:r>
          </a:p>
          <a:p>
            <a:pPr lvl="1"/>
            <a:r>
              <a:rPr lang="en-US" sz="1800" dirty="0" smtClean="0"/>
              <a:t>ensemble</a:t>
            </a:r>
          </a:p>
          <a:p>
            <a:pPr lvl="1"/>
            <a:r>
              <a:rPr lang="en-US" sz="1800" dirty="0"/>
              <a:t>v</a:t>
            </a:r>
            <a:r>
              <a:rPr lang="en-US" sz="1800" dirty="0" smtClean="0"/>
              <a:t>ery big deep neural net</a:t>
            </a:r>
          </a:p>
          <a:p>
            <a:pPr lvl="1"/>
            <a:r>
              <a:rPr lang="en-US" sz="1800" dirty="0"/>
              <a:t>e</a:t>
            </a:r>
            <a:r>
              <a:rPr lang="en-US" sz="1800" dirty="0" smtClean="0"/>
              <a:t>nsemble of DNNs</a:t>
            </a:r>
          </a:p>
          <a:p>
            <a:pPr marL="0" indent="0">
              <a:buNone/>
            </a:pPr>
            <a:endParaRPr lang="en-US" sz="2448" dirty="0" smtClean="0"/>
          </a:p>
          <a:p>
            <a:r>
              <a:rPr lang="en-US" sz="2400" dirty="0" smtClean="0"/>
              <a:t>Train </a:t>
            </a:r>
            <a:r>
              <a:rPr lang="en-US" sz="2400" dirty="0"/>
              <a:t>simpler model to mimic the complex </a:t>
            </a:r>
            <a:r>
              <a:rPr lang="en-US" sz="2400" dirty="0" smtClean="0"/>
              <a:t>model/ensemble</a:t>
            </a:r>
          </a:p>
          <a:p>
            <a:pPr lvl="1"/>
            <a:r>
              <a:rPr lang="en-US" sz="1800" dirty="0" smtClean="0"/>
              <a:t>Pass </a:t>
            </a:r>
            <a:r>
              <a:rPr lang="en-US" sz="1800" dirty="0"/>
              <a:t>unlabeled data (synthetic or real unlabeled data) through </a:t>
            </a:r>
            <a:r>
              <a:rPr lang="en-US" sz="1800" dirty="0" smtClean="0"/>
              <a:t>complex teacher and </a:t>
            </a:r>
            <a:r>
              <a:rPr lang="en-US" sz="1800" dirty="0"/>
              <a:t>collect </a:t>
            </a:r>
            <a:r>
              <a:rPr lang="en-US" sz="1800" dirty="0" smtClean="0"/>
              <a:t>real-valued (soft) predictions</a:t>
            </a:r>
            <a:endParaRPr lang="en-US" sz="1800" dirty="0"/>
          </a:p>
          <a:p>
            <a:pPr lvl="2"/>
            <a:r>
              <a:rPr lang="en-US" sz="1800" dirty="0" smtClean="0"/>
              <a:t>Extensional </a:t>
            </a:r>
            <a:r>
              <a:rPr lang="en-US" sz="1800" dirty="0"/>
              <a:t>representation of the </a:t>
            </a:r>
            <a:r>
              <a:rPr lang="en-US" sz="1800" dirty="0" smtClean="0"/>
              <a:t>function learned by smart teacher model</a:t>
            </a:r>
          </a:p>
          <a:p>
            <a:pPr marL="1865193" lvl="4" indent="0">
              <a:buNone/>
            </a:pPr>
            <a:endParaRPr lang="en-US" sz="1392" dirty="0" smtClean="0"/>
          </a:p>
          <a:p>
            <a:pPr lvl="1"/>
            <a:r>
              <a:rPr lang="en-US" sz="1800" dirty="0" smtClean="0"/>
              <a:t>Train small </a:t>
            </a:r>
            <a:r>
              <a:rPr lang="en-US" sz="1800" b="1" i="1" dirty="0"/>
              <a:t>student </a:t>
            </a:r>
            <a:r>
              <a:rPr lang="en-US" sz="1800" dirty="0"/>
              <a:t>model on this large synthetic train set to </a:t>
            </a:r>
            <a:r>
              <a:rPr lang="en-US" sz="1800" i="1" dirty="0"/>
              <a:t>mimic</a:t>
            </a:r>
            <a:r>
              <a:rPr lang="en-US" sz="1800" dirty="0"/>
              <a:t> the </a:t>
            </a:r>
            <a:r>
              <a:rPr lang="en-US" sz="1800" dirty="0" smtClean="0"/>
              <a:t>larger high-performance teacher </a:t>
            </a:r>
            <a:r>
              <a:rPr lang="en-US" sz="1800" dirty="0"/>
              <a:t>model</a:t>
            </a:r>
          </a:p>
        </p:txBody>
      </p:sp>
    </p:spTree>
    <p:extLst>
      <p:ext uri="{BB962C8B-B14F-4D97-AF65-F5344CB8AC3E}">
        <p14:creationId xmlns:p14="http://schemas.microsoft.com/office/powerpoint/2010/main" val="444339964"/>
      </p:ext>
    </p:extLst>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a:xfrm>
            <a:off x="1005681" y="296862"/>
            <a:ext cx="2525117" cy="932603"/>
          </a:xfrm>
        </p:spPr>
        <p:txBody>
          <a:bodyPr/>
          <a:lstStyle/>
          <a:p>
            <a:r>
              <a:rPr lang="en-US" dirty="0" smtClean="0"/>
              <a:t>Solution:</a:t>
            </a:r>
          </a:p>
        </p:txBody>
      </p:sp>
      <p:sp>
        <p:nvSpPr>
          <p:cNvPr id="118787" name="Rectangle 3"/>
          <p:cNvSpPr>
            <a:spLocks noGrp="1" noChangeArrowheads="1"/>
          </p:cNvSpPr>
          <p:nvPr>
            <p:ph type="body" idx="1"/>
          </p:nvPr>
        </p:nvSpPr>
        <p:spPr>
          <a:xfrm>
            <a:off x="699717" y="1709772"/>
            <a:ext cx="8160279" cy="4818451"/>
          </a:xfrm>
        </p:spPr>
        <p:txBody>
          <a:bodyPr/>
          <a:lstStyle/>
          <a:p>
            <a:r>
              <a:rPr lang="en-US" sz="2400" dirty="0"/>
              <a:t>Train complex </a:t>
            </a:r>
            <a:r>
              <a:rPr lang="en-US" sz="2400" dirty="0" smtClean="0"/>
              <a:t>model any way you want:</a:t>
            </a:r>
          </a:p>
          <a:p>
            <a:pPr lvl="1"/>
            <a:r>
              <a:rPr lang="en-US" sz="1800" dirty="0" smtClean="0"/>
              <a:t>ensemble</a:t>
            </a:r>
          </a:p>
          <a:p>
            <a:pPr lvl="1"/>
            <a:r>
              <a:rPr lang="en-US" sz="1800" dirty="0"/>
              <a:t>v</a:t>
            </a:r>
            <a:r>
              <a:rPr lang="en-US" sz="1800" dirty="0" smtClean="0"/>
              <a:t>ery big deep neural net</a:t>
            </a:r>
          </a:p>
          <a:p>
            <a:pPr lvl="1"/>
            <a:r>
              <a:rPr lang="en-US" sz="1800" dirty="0"/>
              <a:t>e</a:t>
            </a:r>
            <a:r>
              <a:rPr lang="en-US" sz="1800" dirty="0" smtClean="0"/>
              <a:t>nsemble of DNNs</a:t>
            </a:r>
          </a:p>
          <a:p>
            <a:pPr marL="0" indent="0">
              <a:buNone/>
            </a:pPr>
            <a:endParaRPr lang="en-US" sz="2448" dirty="0" smtClean="0"/>
          </a:p>
          <a:p>
            <a:r>
              <a:rPr lang="en-US" sz="2400" dirty="0" smtClean="0"/>
              <a:t>Train </a:t>
            </a:r>
            <a:r>
              <a:rPr lang="en-US" sz="2400" dirty="0"/>
              <a:t>simpler model to mimic the complex </a:t>
            </a:r>
            <a:r>
              <a:rPr lang="en-US" sz="2400" dirty="0" smtClean="0"/>
              <a:t>model/ensemble</a:t>
            </a:r>
          </a:p>
          <a:p>
            <a:pPr lvl="1"/>
            <a:r>
              <a:rPr lang="en-US" sz="1800" dirty="0" smtClean="0"/>
              <a:t>Pass </a:t>
            </a:r>
            <a:r>
              <a:rPr lang="en-US" sz="1800" dirty="0"/>
              <a:t>unlabeled data (synthetic or real unlabeled data) through </a:t>
            </a:r>
            <a:r>
              <a:rPr lang="en-US" sz="1800" dirty="0" smtClean="0"/>
              <a:t>complex teacher and </a:t>
            </a:r>
            <a:r>
              <a:rPr lang="en-US" sz="1800" dirty="0"/>
              <a:t>collect </a:t>
            </a:r>
            <a:r>
              <a:rPr lang="en-US" sz="1800" dirty="0" smtClean="0"/>
              <a:t>real-valued (soft) predictions</a:t>
            </a:r>
            <a:endParaRPr lang="en-US" sz="1800" dirty="0"/>
          </a:p>
          <a:p>
            <a:pPr lvl="2"/>
            <a:r>
              <a:rPr lang="en-US" sz="1800" dirty="0" smtClean="0"/>
              <a:t>Extensional </a:t>
            </a:r>
            <a:r>
              <a:rPr lang="en-US" sz="1800" dirty="0"/>
              <a:t>representation of the </a:t>
            </a:r>
            <a:r>
              <a:rPr lang="en-US" sz="1800" dirty="0" smtClean="0"/>
              <a:t>function learned by smart teacher model</a:t>
            </a:r>
          </a:p>
          <a:p>
            <a:pPr marL="1865193" lvl="4" indent="0">
              <a:buNone/>
            </a:pPr>
            <a:endParaRPr lang="en-US" sz="1392" dirty="0" smtClean="0"/>
          </a:p>
          <a:p>
            <a:pPr lvl="1"/>
            <a:r>
              <a:rPr lang="en-US" sz="1800" dirty="0" smtClean="0"/>
              <a:t>Train small </a:t>
            </a:r>
            <a:r>
              <a:rPr lang="en-US" sz="1800" b="1" i="1" dirty="0"/>
              <a:t>student </a:t>
            </a:r>
            <a:r>
              <a:rPr lang="en-US" sz="1800" dirty="0"/>
              <a:t>model on this large synthetic train set to </a:t>
            </a:r>
            <a:r>
              <a:rPr lang="en-US" sz="1800" i="1" dirty="0"/>
              <a:t>mimic</a:t>
            </a:r>
            <a:r>
              <a:rPr lang="en-US" sz="1800" dirty="0"/>
              <a:t> the </a:t>
            </a:r>
            <a:r>
              <a:rPr lang="en-US" sz="1800" dirty="0" smtClean="0"/>
              <a:t>larger high-performance teacher </a:t>
            </a:r>
            <a:r>
              <a:rPr lang="en-US" sz="1800" dirty="0"/>
              <a:t>model</a:t>
            </a:r>
          </a:p>
        </p:txBody>
      </p:sp>
      <p:sp>
        <p:nvSpPr>
          <p:cNvPr id="4" name="Rectangle 2"/>
          <p:cNvSpPr txBox="1">
            <a:spLocks noChangeArrowheads="1"/>
          </p:cNvSpPr>
          <p:nvPr/>
        </p:nvSpPr>
        <p:spPr bwMode="auto">
          <a:xfrm>
            <a:off x="3444081" y="315065"/>
            <a:ext cx="4944088" cy="932603"/>
          </a:xfrm>
          <a:prstGeom prst="rect">
            <a:avLst/>
          </a:prstGeom>
          <a:noFill/>
          <a:ln w="12700">
            <a:noFill/>
            <a:miter lim="800000"/>
            <a:headEnd/>
            <a:tailEnd/>
          </a:ln>
          <a:effectLst>
            <a:outerShdw blurRad="63500" dist="38099" dir="2700000" algn="ctr" rotWithShape="0">
              <a:srgbClr val="000000">
                <a:alpha val="74998"/>
              </a:srgbClr>
            </a:outerShdw>
          </a:effectLst>
        </p:spPr>
        <p:txBody>
          <a:bodyPr vert="horz" wrap="square" lIns="90487" tIns="44450" rIns="90487" bIns="44450" numCol="1" anchor="ctr" anchorCtr="0" compatLnSpc="1">
            <a:prstTxWarp prst="textNoShape">
              <a:avLst/>
            </a:prstTxWarp>
          </a:bodyPr>
          <a:lstStyle>
            <a:lvl1pPr algn="ctr" rtl="0" eaLnBrk="0" fontAlgn="base" hangingPunct="0">
              <a:spcBef>
                <a:spcPct val="0"/>
              </a:spcBef>
              <a:spcAft>
                <a:spcPct val="0"/>
              </a:spcAft>
              <a:defRPr sz="4488">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88">
                <a:solidFill>
                  <a:schemeClr val="tx2"/>
                </a:solidFill>
                <a:latin typeface="Times" charset="0"/>
                <a:ea typeface="ＭＳ Ｐゴシック" charset="-128"/>
                <a:cs typeface="ＭＳ Ｐゴシック" charset="-128"/>
              </a:defRPr>
            </a:lvl5pPr>
            <a:lvl6pPr marL="466298" algn="ctr" rtl="0" eaLnBrk="0" fontAlgn="base" hangingPunct="0">
              <a:spcBef>
                <a:spcPct val="0"/>
              </a:spcBef>
              <a:spcAft>
                <a:spcPct val="0"/>
              </a:spcAft>
              <a:defRPr sz="4488">
                <a:solidFill>
                  <a:schemeClr val="tx2"/>
                </a:solidFill>
                <a:latin typeface="Times" charset="0"/>
              </a:defRPr>
            </a:lvl6pPr>
            <a:lvl7pPr marL="932597" algn="ctr" rtl="0" eaLnBrk="0" fontAlgn="base" hangingPunct="0">
              <a:spcBef>
                <a:spcPct val="0"/>
              </a:spcBef>
              <a:spcAft>
                <a:spcPct val="0"/>
              </a:spcAft>
              <a:defRPr sz="4488">
                <a:solidFill>
                  <a:schemeClr val="tx2"/>
                </a:solidFill>
                <a:latin typeface="Times" charset="0"/>
              </a:defRPr>
            </a:lvl7pPr>
            <a:lvl8pPr marL="1398895" algn="ctr" rtl="0" eaLnBrk="0" fontAlgn="base" hangingPunct="0">
              <a:spcBef>
                <a:spcPct val="0"/>
              </a:spcBef>
              <a:spcAft>
                <a:spcPct val="0"/>
              </a:spcAft>
              <a:defRPr sz="4488">
                <a:solidFill>
                  <a:schemeClr val="tx2"/>
                </a:solidFill>
                <a:latin typeface="Times" charset="0"/>
              </a:defRPr>
            </a:lvl8pPr>
            <a:lvl9pPr marL="1865193" algn="ctr" rtl="0" eaLnBrk="0" fontAlgn="base" hangingPunct="0">
              <a:spcBef>
                <a:spcPct val="0"/>
              </a:spcBef>
              <a:spcAft>
                <a:spcPct val="0"/>
              </a:spcAft>
              <a:defRPr sz="4488">
                <a:solidFill>
                  <a:schemeClr val="tx2"/>
                </a:solidFill>
                <a:latin typeface="Times" charset="0"/>
              </a:defRPr>
            </a:lvl9pPr>
          </a:lstStyle>
          <a:p>
            <a:pPr defTabSz="914400"/>
            <a:r>
              <a:rPr lang="en-US" kern="0" dirty="0" smtClean="0"/>
              <a:t>Model Compression</a:t>
            </a:r>
          </a:p>
        </p:txBody>
      </p:sp>
    </p:spTree>
    <p:extLst>
      <p:ext uri="{BB962C8B-B14F-4D97-AF65-F5344CB8AC3E}">
        <p14:creationId xmlns:p14="http://schemas.microsoft.com/office/powerpoint/2010/main" val="22238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xEl>
                                              <p:pRg st="0" end="0"/>
                                            </p:txEl>
                                          </p:spTgt>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8" descr="letter.rms.es.comp.pdf                                         0008AE7A&#10;Macintosh HD2                  BE32D9EA:"/>
          <p:cNvPicPr>
            <a:picLocks noGrp="1" noChangeAspect="1" noChangeArrowheads="1"/>
          </p:cNvPicPr>
          <p:nvPr>
            <p:ph idx="4294967295"/>
          </p:nvPr>
        </p:nvPicPr>
        <p:blipFill>
          <a:blip r:embed="rId2">
            <a:lum bright="-60000" contrast="72000"/>
          </a:blip>
          <a:srcRect/>
          <a:stretch>
            <a:fillRect/>
          </a:stretch>
        </p:blipFill>
        <p:spPr>
          <a:xfrm rot="5400000">
            <a:off x="2034668" y="518922"/>
            <a:ext cx="5407804" cy="6999382"/>
          </a:xfrm>
        </p:spPr>
      </p:pic>
      <p:sp>
        <p:nvSpPr>
          <p:cNvPr id="58371" name="Line 10"/>
          <p:cNvSpPr>
            <a:spLocks noChangeShapeType="1"/>
          </p:cNvSpPr>
          <p:nvPr/>
        </p:nvSpPr>
        <p:spPr bwMode="auto">
          <a:xfrm>
            <a:off x="2391680" y="5605334"/>
            <a:ext cx="5394851" cy="6476"/>
          </a:xfrm>
          <a:prstGeom prst="line">
            <a:avLst/>
          </a:prstGeom>
          <a:noFill/>
          <a:ln w="12700">
            <a:solidFill>
              <a:schemeClr val="bg2"/>
            </a:solidFill>
            <a:round/>
            <a:headEnd/>
            <a:tailEnd/>
          </a:ln>
        </p:spPr>
        <p:txBody>
          <a:bodyPr wrap="none" anchor="ctr">
            <a:prstTxWarp prst="textNoShape">
              <a:avLst/>
            </a:prstTxWarp>
          </a:bodyPr>
          <a:lstStyle/>
          <a:p>
            <a:endParaRPr lang="en-US" sz="1836"/>
          </a:p>
        </p:txBody>
      </p:sp>
      <p:sp>
        <p:nvSpPr>
          <p:cNvPr id="58372" name="Line 11"/>
          <p:cNvSpPr>
            <a:spLocks noChangeShapeType="1"/>
          </p:cNvSpPr>
          <p:nvPr/>
        </p:nvSpPr>
        <p:spPr bwMode="auto">
          <a:xfrm flipV="1">
            <a:off x="2391680" y="4654921"/>
            <a:ext cx="5394851" cy="17810"/>
          </a:xfrm>
          <a:prstGeom prst="line">
            <a:avLst/>
          </a:prstGeom>
          <a:noFill/>
          <a:ln w="12700">
            <a:solidFill>
              <a:schemeClr val="bg2"/>
            </a:solidFill>
            <a:round/>
            <a:headEnd/>
            <a:tailEnd/>
          </a:ln>
        </p:spPr>
        <p:txBody>
          <a:bodyPr wrap="none" anchor="ctr">
            <a:prstTxWarp prst="textNoShape">
              <a:avLst/>
            </a:prstTxWarp>
          </a:bodyPr>
          <a:lstStyle/>
          <a:p>
            <a:endParaRPr lang="en-US" sz="1836"/>
          </a:p>
        </p:txBody>
      </p:sp>
      <p:sp>
        <p:nvSpPr>
          <p:cNvPr id="58373" name="Text Box 12"/>
          <p:cNvSpPr txBox="1">
            <a:spLocks noChangeArrowheads="1"/>
          </p:cNvSpPr>
          <p:nvPr/>
        </p:nvSpPr>
        <p:spPr bwMode="auto">
          <a:xfrm>
            <a:off x="4956340" y="4400722"/>
            <a:ext cx="2004733" cy="318286"/>
          </a:xfrm>
          <a:prstGeom prst="rect">
            <a:avLst/>
          </a:prstGeom>
          <a:noFill/>
          <a:ln w="12700">
            <a:noFill/>
            <a:miter lim="800000"/>
            <a:headEnd/>
            <a:tailEnd/>
          </a:ln>
        </p:spPr>
        <p:txBody>
          <a:bodyPr wrap="none">
            <a:prstTxWarp prst="textNoShape">
              <a:avLst/>
            </a:prstTxWarp>
            <a:spAutoFit/>
          </a:bodyPr>
          <a:lstStyle/>
          <a:p>
            <a:r>
              <a:rPr lang="en-US" sz="1428">
                <a:solidFill>
                  <a:schemeClr val="bg2"/>
                </a:solidFill>
              </a:rPr>
              <a:t>best “vanilla” neural net</a:t>
            </a:r>
          </a:p>
        </p:txBody>
      </p:sp>
      <p:sp>
        <p:nvSpPr>
          <p:cNvPr id="58374" name="Text Box 13"/>
          <p:cNvSpPr txBox="1">
            <a:spLocks noChangeArrowheads="1"/>
          </p:cNvSpPr>
          <p:nvPr/>
        </p:nvSpPr>
        <p:spPr bwMode="auto">
          <a:xfrm>
            <a:off x="2445110" y="5346278"/>
            <a:ext cx="2078173" cy="318286"/>
          </a:xfrm>
          <a:prstGeom prst="rect">
            <a:avLst/>
          </a:prstGeom>
          <a:noFill/>
          <a:ln w="12700">
            <a:noFill/>
            <a:miter lim="800000"/>
            <a:headEnd/>
            <a:tailEnd/>
          </a:ln>
        </p:spPr>
        <p:txBody>
          <a:bodyPr wrap="none">
            <a:prstTxWarp prst="textNoShape">
              <a:avLst/>
            </a:prstTxWarp>
            <a:spAutoFit/>
          </a:bodyPr>
          <a:lstStyle/>
          <a:p>
            <a:r>
              <a:rPr lang="en-US" sz="1428">
                <a:solidFill>
                  <a:schemeClr val="bg2"/>
                </a:solidFill>
              </a:rPr>
              <a:t>ensemble selection target</a:t>
            </a:r>
          </a:p>
        </p:txBody>
      </p:sp>
      <p:sp>
        <p:nvSpPr>
          <p:cNvPr id="672782" name="Rectangle 14"/>
          <p:cNvSpPr>
            <a:spLocks noGrp="1" noChangeArrowheads="1"/>
          </p:cNvSpPr>
          <p:nvPr>
            <p:ph type="title"/>
          </p:nvPr>
        </p:nvSpPr>
        <p:spPr/>
        <p:txBody>
          <a:bodyPr/>
          <a:lstStyle/>
          <a:p>
            <a:r>
              <a:rPr lang="en-US" dirty="0" smtClean="0"/>
              <a:t>Compression Results</a:t>
            </a:r>
          </a:p>
        </p:txBody>
      </p:sp>
    </p:spTree>
    <p:extLst>
      <p:ext uri="{BB962C8B-B14F-4D97-AF65-F5344CB8AC3E}">
        <p14:creationId xmlns:p14="http://schemas.microsoft.com/office/powerpoint/2010/main" val="18056164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ea typeface="+mj-ea"/>
                <a:cs typeface="+mj-cs"/>
              </a:rPr>
              <a:t>Summary of Compression Results</a:t>
            </a:r>
          </a:p>
        </p:txBody>
      </p:sp>
      <p:sp>
        <p:nvSpPr>
          <p:cNvPr id="379907" name="Rectangle 3"/>
          <p:cNvSpPr>
            <a:spLocks noGrp="1" noChangeArrowheads="1"/>
          </p:cNvSpPr>
          <p:nvPr>
            <p:ph type="body" idx="1"/>
          </p:nvPr>
        </p:nvSpPr>
        <p:spPr>
          <a:xfrm>
            <a:off x="699717" y="3419545"/>
            <a:ext cx="7927128" cy="3108678"/>
          </a:xfrm>
        </p:spPr>
        <p:txBody>
          <a:bodyPr/>
          <a:lstStyle/>
          <a:p>
            <a:pPr>
              <a:lnSpc>
                <a:spcPct val="90000"/>
              </a:lnSpc>
            </a:pPr>
            <a:r>
              <a:rPr lang="en-US" sz="2856" dirty="0"/>
              <a:t>Neural nets that mimic high performing ensembles</a:t>
            </a:r>
          </a:p>
          <a:p>
            <a:pPr lvl="1">
              <a:lnSpc>
                <a:spcPct val="90000"/>
              </a:lnSpc>
            </a:pPr>
            <a:r>
              <a:rPr lang="en-US" sz="2448" dirty="0" smtClean="0"/>
              <a:t>2000X smaller</a:t>
            </a:r>
          </a:p>
          <a:p>
            <a:pPr lvl="1">
              <a:lnSpc>
                <a:spcPct val="90000"/>
              </a:lnSpc>
            </a:pPr>
            <a:r>
              <a:rPr lang="en-US" sz="2448" dirty="0" smtClean="0"/>
              <a:t>1000X faster</a:t>
            </a:r>
          </a:p>
          <a:p>
            <a:pPr lvl="1">
              <a:lnSpc>
                <a:spcPct val="90000"/>
              </a:lnSpc>
            </a:pPr>
            <a:r>
              <a:rPr lang="en-US" sz="2448" dirty="0" smtClean="0"/>
              <a:t>Captures </a:t>
            </a:r>
            <a:r>
              <a:rPr lang="en-US" sz="2448" dirty="0"/>
              <a:t>97% </a:t>
            </a:r>
            <a:r>
              <a:rPr lang="en-US" sz="2448" dirty="0" smtClean="0"/>
              <a:t>of performance </a:t>
            </a:r>
            <a:r>
              <a:rPr lang="en-US" sz="2448" dirty="0"/>
              <a:t>of </a:t>
            </a:r>
            <a:r>
              <a:rPr lang="en-US" sz="2448" dirty="0" smtClean="0"/>
              <a:t>target</a:t>
            </a:r>
            <a:endParaRPr lang="en-US" sz="2448" dirty="0"/>
          </a:p>
          <a:p>
            <a:pPr lvl="1">
              <a:lnSpc>
                <a:spcPct val="90000"/>
              </a:lnSpc>
            </a:pPr>
            <a:r>
              <a:rPr lang="en-US" sz="2448" dirty="0"/>
              <a:t>M</a:t>
            </a:r>
            <a:r>
              <a:rPr lang="en-US" sz="2448" dirty="0" smtClean="0"/>
              <a:t>uch </a:t>
            </a:r>
            <a:r>
              <a:rPr lang="en-US" sz="2448" dirty="0"/>
              <a:t>better than any ANN we could train </a:t>
            </a:r>
            <a:r>
              <a:rPr lang="en-US" dirty="0" smtClean="0"/>
              <a:t>directly</a:t>
            </a:r>
            <a:endParaRPr lang="en-US" sz="2448" dirty="0"/>
          </a:p>
        </p:txBody>
      </p:sp>
      <p:graphicFrame>
        <p:nvGraphicFramePr>
          <p:cNvPr id="379977" name="Group 73"/>
          <p:cNvGraphicFramePr>
            <a:graphicFrameLocks noGrp="1"/>
          </p:cNvGraphicFramePr>
          <p:nvPr>
            <p:extLst>
              <p:ext uri="{D42A27DB-BD31-4B8C-83A1-F6EECF244321}">
                <p14:modId xmlns:p14="http://schemas.microsoft.com/office/powerpoint/2010/main" val="1778018727"/>
              </p:ext>
            </p:extLst>
          </p:nvPr>
        </p:nvGraphicFramePr>
        <p:xfrm>
          <a:off x="855151" y="1321187"/>
          <a:ext cx="7389530" cy="1780367"/>
        </p:xfrm>
        <a:graphic>
          <a:graphicData uri="http://schemas.openxmlformats.org/drawingml/2006/table">
            <a:tbl>
              <a:tblPr/>
              <a:tblGrid>
                <a:gridCol w="1794517"/>
                <a:gridCol w="2053415"/>
                <a:gridCol w="1863688"/>
                <a:gridCol w="1677910"/>
              </a:tblGrid>
              <a:tr h="45820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endPar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endParaRP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rPr>
                        <a:t>ENSEMBLE</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smtClean="0">
                          <a:ln>
                            <a:noFill/>
                          </a:ln>
                          <a:solidFill>
                            <a:schemeClr val="bg2"/>
                          </a:solidFill>
                          <a:effectLst>
                            <a:outerShdw blurRad="38100" dist="38100" dir="2700000" algn="tl">
                              <a:srgbClr val="FFFFFF"/>
                            </a:outerShdw>
                          </a:effectLst>
                          <a:latin typeface="Times" pitchFamily="-65" charset="0"/>
                        </a:rPr>
                        <a:t>MIMIC NN</a:t>
                      </a:r>
                      <a:endPar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endParaRP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RATIO</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0412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RMSE</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0.263</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0.264</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0.97</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5982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Size (Mb)</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550.29</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0.33</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2290</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5820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Time (s)</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5396.27</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5.62</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rPr>
                        <a:t>1306</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r>
            </a:tbl>
          </a:graphicData>
        </a:graphic>
      </p:graphicFrame>
    </p:spTree>
    <p:extLst>
      <p:ext uri="{BB962C8B-B14F-4D97-AF65-F5344CB8AC3E}">
        <p14:creationId xmlns:p14="http://schemas.microsoft.com/office/powerpoint/2010/main" val="1514588836"/>
      </p:ext>
    </p:extLst>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ea typeface="+mj-ea"/>
                <a:cs typeface="+mj-cs"/>
              </a:rPr>
              <a:t>Summary of Compression Results</a:t>
            </a:r>
          </a:p>
        </p:txBody>
      </p:sp>
      <p:sp>
        <p:nvSpPr>
          <p:cNvPr id="379907" name="Rectangle 3"/>
          <p:cNvSpPr>
            <a:spLocks noGrp="1" noChangeArrowheads="1"/>
          </p:cNvSpPr>
          <p:nvPr>
            <p:ph type="body" idx="1"/>
          </p:nvPr>
        </p:nvSpPr>
        <p:spPr>
          <a:xfrm>
            <a:off x="699717" y="3419545"/>
            <a:ext cx="7927128" cy="3108678"/>
          </a:xfrm>
        </p:spPr>
        <p:txBody>
          <a:bodyPr/>
          <a:lstStyle/>
          <a:p>
            <a:pPr>
              <a:lnSpc>
                <a:spcPct val="90000"/>
              </a:lnSpc>
            </a:pPr>
            <a:r>
              <a:rPr lang="en-US" sz="2856" dirty="0"/>
              <a:t>Neural nets that mimic high performing ensembles</a:t>
            </a:r>
          </a:p>
          <a:p>
            <a:pPr lvl="1">
              <a:lnSpc>
                <a:spcPct val="90000"/>
              </a:lnSpc>
            </a:pPr>
            <a:r>
              <a:rPr lang="en-US" sz="2448" dirty="0"/>
              <a:t>on average, capture 97% performance of target model</a:t>
            </a:r>
          </a:p>
          <a:p>
            <a:pPr lvl="1">
              <a:lnSpc>
                <a:spcPct val="90000"/>
              </a:lnSpc>
            </a:pPr>
            <a:r>
              <a:rPr lang="en-US" sz="2448" dirty="0"/>
              <a:t>much better than any ANN we could train </a:t>
            </a:r>
            <a:r>
              <a:rPr lang="en-US" dirty="0"/>
              <a:t>directly</a:t>
            </a:r>
            <a:endParaRPr lang="en-US" sz="2448" dirty="0"/>
          </a:p>
          <a:p>
            <a:pPr lvl="1">
              <a:lnSpc>
                <a:spcPct val="90000"/>
              </a:lnSpc>
            </a:pPr>
            <a:r>
              <a:rPr lang="en-US" sz="2448" dirty="0"/>
              <a:t>More than </a:t>
            </a:r>
            <a:r>
              <a:rPr lang="en-US" sz="2448" dirty="0" smtClean="0"/>
              <a:t>2000 time smaller </a:t>
            </a:r>
            <a:r>
              <a:rPr lang="en-US" sz="2448" dirty="0"/>
              <a:t>than target ensemble</a:t>
            </a:r>
          </a:p>
          <a:p>
            <a:pPr lvl="1">
              <a:lnSpc>
                <a:spcPct val="90000"/>
              </a:lnSpc>
            </a:pPr>
            <a:r>
              <a:rPr lang="en-US" sz="2448" dirty="0"/>
              <a:t>More than 1000 times faster than target ensemble</a:t>
            </a:r>
          </a:p>
          <a:p>
            <a:r>
              <a:rPr lang="en-US" sz="2856" dirty="0" smtClean="0"/>
              <a:t>Key challenge</a:t>
            </a:r>
            <a:r>
              <a:rPr lang="en-US" sz="2856" dirty="0"/>
              <a:t>: </a:t>
            </a:r>
            <a:r>
              <a:rPr lang="en-US" sz="2856" dirty="0" smtClean="0"/>
              <a:t>generating synthetic </a:t>
            </a:r>
            <a:r>
              <a:rPr lang="en-US" sz="2856" dirty="0"/>
              <a:t>data </a:t>
            </a:r>
            <a:r>
              <a:rPr lang="en-US" sz="2856" dirty="0" smtClean="0"/>
              <a:t>from p(x) when</a:t>
            </a:r>
            <a:r>
              <a:rPr lang="en-US" sz="2856" dirty="0"/>
              <a:t> </a:t>
            </a:r>
            <a:r>
              <a:rPr lang="en-US" sz="2856" dirty="0" smtClean="0"/>
              <a:t>unlabeled </a:t>
            </a:r>
            <a:r>
              <a:rPr lang="en-US" sz="2856" dirty="0"/>
              <a:t>data is not available</a:t>
            </a:r>
          </a:p>
        </p:txBody>
      </p:sp>
      <p:graphicFrame>
        <p:nvGraphicFramePr>
          <p:cNvPr id="379977" name="Group 73"/>
          <p:cNvGraphicFramePr>
            <a:graphicFrameLocks noGrp="1"/>
          </p:cNvGraphicFramePr>
          <p:nvPr>
            <p:extLst>
              <p:ext uri="{D42A27DB-BD31-4B8C-83A1-F6EECF244321}">
                <p14:modId xmlns:p14="http://schemas.microsoft.com/office/powerpoint/2010/main" val="1778018727"/>
              </p:ext>
            </p:extLst>
          </p:nvPr>
        </p:nvGraphicFramePr>
        <p:xfrm>
          <a:off x="855151" y="1321187"/>
          <a:ext cx="7389530" cy="1780367"/>
        </p:xfrm>
        <a:graphic>
          <a:graphicData uri="http://schemas.openxmlformats.org/drawingml/2006/table">
            <a:tbl>
              <a:tblPr/>
              <a:tblGrid>
                <a:gridCol w="1794517"/>
                <a:gridCol w="2053415"/>
                <a:gridCol w="1863688"/>
                <a:gridCol w="1677910"/>
              </a:tblGrid>
              <a:tr h="45820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endPar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endParaRP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rPr>
                        <a:t>ENSEMBLE</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smtClean="0">
                          <a:ln>
                            <a:noFill/>
                          </a:ln>
                          <a:solidFill>
                            <a:schemeClr val="bg2"/>
                          </a:solidFill>
                          <a:effectLst>
                            <a:outerShdw blurRad="38100" dist="38100" dir="2700000" algn="tl">
                              <a:srgbClr val="FFFFFF"/>
                            </a:outerShdw>
                          </a:effectLst>
                          <a:latin typeface="Times" pitchFamily="-65" charset="0"/>
                        </a:rPr>
                        <a:t>MIMIC NN</a:t>
                      </a:r>
                      <a:endPar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endParaRP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RATIO</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0412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RMSE</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0.263</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0.264</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0.97</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5982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Size (Mb)</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550.29</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0.33</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a:ln>
                            <a:noFill/>
                          </a:ln>
                          <a:solidFill>
                            <a:schemeClr val="bg2"/>
                          </a:solidFill>
                          <a:effectLst>
                            <a:outerShdw blurRad="38100" dist="38100" dir="2700000" algn="tl">
                              <a:srgbClr val="FFFFFF"/>
                            </a:outerShdw>
                          </a:effectLst>
                          <a:latin typeface="Times" pitchFamily="-65" charset="0"/>
                        </a:rPr>
                        <a:t>2290</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5820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Time (s)</a:t>
                      </a:r>
                    </a:p>
                  </a:txBody>
                  <a:tcPr marL="93260" marR="93260" marT="46630" marB="4663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a:ln>
                            <a:noFill/>
                          </a:ln>
                          <a:solidFill>
                            <a:schemeClr val="bg2"/>
                          </a:solidFill>
                          <a:effectLst>
                            <a:outerShdw blurRad="38100" dist="38100" dir="2700000" algn="tl">
                              <a:srgbClr val="FFFFFF"/>
                            </a:outerShdw>
                          </a:effectLst>
                          <a:latin typeface="Times" pitchFamily="-65" charset="0"/>
                        </a:rPr>
                        <a:t>5396.27</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0" i="0" u="none" strike="noStrike" cap="none" normalizeH="0" baseline="0" dirty="0">
                          <a:ln>
                            <a:noFill/>
                          </a:ln>
                          <a:solidFill>
                            <a:schemeClr val="bg2"/>
                          </a:solidFill>
                          <a:effectLst>
                            <a:outerShdw blurRad="38100" dist="38100" dir="2700000" algn="tl">
                              <a:srgbClr val="FFFFFF"/>
                            </a:outerShdw>
                          </a:effectLst>
                          <a:latin typeface="Times" pitchFamily="-65" charset="0"/>
                        </a:rPr>
                        <a:t>5.62</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2" pitchFamily="-65" charset="2"/>
                        <a:buNone/>
                        <a:tabLst/>
                      </a:pPr>
                      <a:r>
                        <a:rPr kumimoji="0" lang="en-US" sz="2000" b="1" i="0" u="none" strike="noStrike" cap="none" normalizeH="0" baseline="0" dirty="0">
                          <a:ln>
                            <a:noFill/>
                          </a:ln>
                          <a:solidFill>
                            <a:schemeClr val="bg2"/>
                          </a:solidFill>
                          <a:effectLst>
                            <a:outerShdw blurRad="38100" dist="38100" dir="2700000" algn="tl">
                              <a:srgbClr val="FFFFFF"/>
                            </a:outerShdw>
                          </a:effectLst>
                          <a:latin typeface="Times" pitchFamily="-65" charset="0"/>
                        </a:rPr>
                        <a:t>1306</a:t>
                      </a:r>
                    </a:p>
                  </a:txBody>
                  <a:tcPr marL="93260" marR="93260" marT="46630" marB="4663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r>
            </a:tbl>
          </a:graphicData>
        </a:graphic>
      </p:graphicFrame>
    </p:spTree>
    <p:extLst>
      <p:ext uri="{BB962C8B-B14F-4D97-AF65-F5344CB8AC3E}">
        <p14:creationId xmlns:p14="http://schemas.microsoft.com/office/powerpoint/2010/main" val="4144365548"/>
      </p:ext>
    </p:extLst>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64" name="Rectangle 4"/>
          <p:cNvSpPr>
            <a:spLocks noGrp="1" noChangeArrowheads="1"/>
          </p:cNvSpPr>
          <p:nvPr>
            <p:ph type="title"/>
          </p:nvPr>
        </p:nvSpPr>
        <p:spPr/>
        <p:txBody>
          <a:bodyPr/>
          <a:lstStyle/>
          <a:p>
            <a:r>
              <a:rPr lang="en-US" smtClean="0"/>
              <a:t>Why Does It Work?</a:t>
            </a:r>
          </a:p>
        </p:txBody>
      </p:sp>
      <p:sp>
        <p:nvSpPr>
          <p:cNvPr id="399365" name="Rectangle 5"/>
          <p:cNvSpPr>
            <a:spLocks noGrp="1" noChangeArrowheads="1"/>
          </p:cNvSpPr>
          <p:nvPr>
            <p:ph type="body" idx="1"/>
          </p:nvPr>
        </p:nvSpPr>
        <p:spPr/>
        <p:txBody>
          <a:bodyPr/>
          <a:lstStyle/>
          <a:p>
            <a:pPr>
              <a:defRPr/>
            </a:pPr>
            <a:r>
              <a:rPr lang="en-US" sz="2800" dirty="0">
                <a:ea typeface="+mn-ea"/>
                <a:cs typeface="+mn-cs"/>
              </a:rPr>
              <a:t>Why can </a:t>
            </a:r>
            <a:r>
              <a:rPr lang="en-US" sz="2800" dirty="0" smtClean="0">
                <a:ea typeface="+mn-ea"/>
                <a:cs typeface="+mn-cs"/>
              </a:rPr>
              <a:t>compression train small nets </a:t>
            </a:r>
            <a:r>
              <a:rPr lang="en-US" sz="2800" dirty="0">
                <a:ea typeface="+mn-ea"/>
                <a:cs typeface="+mn-cs"/>
              </a:rPr>
              <a:t>to mimic </a:t>
            </a:r>
            <a:r>
              <a:rPr lang="en-US" sz="2800" dirty="0" smtClean="0">
                <a:ea typeface="+mn-ea"/>
                <a:cs typeface="+mn-cs"/>
              </a:rPr>
              <a:t>complex models when </a:t>
            </a:r>
            <a:r>
              <a:rPr lang="en-US" sz="2800" dirty="0">
                <a:ea typeface="+mn-ea"/>
                <a:cs typeface="+mn-cs"/>
              </a:rPr>
              <a:t>we couldn’t train </a:t>
            </a:r>
            <a:r>
              <a:rPr lang="en-US" sz="2800" dirty="0" smtClean="0">
                <a:ea typeface="+mn-ea"/>
                <a:cs typeface="+mn-cs"/>
              </a:rPr>
              <a:t>small nets on </a:t>
            </a:r>
            <a:r>
              <a:rPr lang="en-US" sz="2800" dirty="0">
                <a:ea typeface="+mn-ea"/>
                <a:cs typeface="+mn-cs"/>
              </a:rPr>
              <a:t>original data?</a:t>
            </a:r>
          </a:p>
          <a:p>
            <a:pPr lvl="1">
              <a:defRPr/>
            </a:pPr>
            <a:r>
              <a:rPr lang="en-US" sz="2000" dirty="0">
                <a:ea typeface="+mn-ea"/>
                <a:cs typeface="+mn-cs"/>
              </a:rPr>
              <a:t>no extra labeled data</a:t>
            </a:r>
          </a:p>
          <a:p>
            <a:pPr lvl="1">
              <a:defRPr/>
            </a:pPr>
            <a:r>
              <a:rPr lang="en-US" sz="2000" dirty="0">
                <a:ea typeface="+mn-ea"/>
                <a:cs typeface="+mn-cs"/>
              </a:rPr>
              <a:t>can make synthetic training set arbitrarily large so </a:t>
            </a:r>
            <a:r>
              <a:rPr lang="en-US" sz="2000" dirty="0" err="1">
                <a:ea typeface="+mn-ea"/>
                <a:cs typeface="+mn-cs"/>
              </a:rPr>
              <a:t>backprop</a:t>
            </a:r>
            <a:r>
              <a:rPr lang="en-US" sz="2000" dirty="0">
                <a:ea typeface="+mn-ea"/>
                <a:cs typeface="+mn-cs"/>
              </a:rPr>
              <a:t> doesn’t </a:t>
            </a:r>
            <a:r>
              <a:rPr lang="en-US" sz="2000" dirty="0" err="1">
                <a:ea typeface="+mn-ea"/>
                <a:cs typeface="+mn-cs"/>
              </a:rPr>
              <a:t>overfit</a:t>
            </a:r>
            <a:endParaRPr lang="en-US" sz="2000" dirty="0">
              <a:ea typeface="+mn-ea"/>
              <a:cs typeface="+mn-cs"/>
            </a:endParaRPr>
          </a:p>
          <a:p>
            <a:pPr lvl="1">
              <a:defRPr/>
            </a:pPr>
            <a:r>
              <a:rPr lang="en-US" sz="2000" dirty="0">
                <a:ea typeface="+mn-ea"/>
                <a:cs typeface="+mn-cs"/>
              </a:rPr>
              <a:t>censors bad data (wrong labels)?</a:t>
            </a:r>
          </a:p>
          <a:p>
            <a:pPr lvl="1">
              <a:defRPr/>
            </a:pPr>
            <a:r>
              <a:rPr lang="en-US" sz="2000" dirty="0">
                <a:ea typeface="+mn-ea"/>
                <a:cs typeface="+mn-cs"/>
              </a:rPr>
              <a:t>censors hard-to-learn data?</a:t>
            </a:r>
          </a:p>
          <a:p>
            <a:pPr lvl="1">
              <a:defRPr/>
            </a:pPr>
            <a:r>
              <a:rPr lang="en-US" sz="2000" dirty="0">
                <a:ea typeface="+mn-ea"/>
                <a:cs typeface="+mn-cs"/>
              </a:rPr>
              <a:t>function is “learning friendly”</a:t>
            </a:r>
          </a:p>
          <a:p>
            <a:pPr lvl="2">
              <a:defRPr/>
            </a:pPr>
            <a:r>
              <a:rPr lang="en-US" sz="1600" dirty="0">
                <a:ea typeface="+mn-ea"/>
                <a:cs typeface="+mn-cs"/>
              </a:rPr>
              <a:t>was learned by another model</a:t>
            </a:r>
          </a:p>
          <a:p>
            <a:pPr lvl="2">
              <a:defRPr/>
            </a:pPr>
            <a:r>
              <a:rPr lang="en-US" sz="1600" dirty="0">
                <a:ea typeface="+mn-ea"/>
                <a:cs typeface="+mn-cs"/>
              </a:rPr>
              <a:t>does not depend on features no available as inputs</a:t>
            </a:r>
          </a:p>
          <a:p>
            <a:pPr lvl="1">
              <a:defRPr/>
            </a:pPr>
            <a:r>
              <a:rPr lang="en-US" sz="2000" dirty="0">
                <a:ea typeface="+mn-ea"/>
                <a:cs typeface="+mn-cs"/>
              </a:rPr>
              <a:t>soft targets easier to learn from without </a:t>
            </a:r>
            <a:r>
              <a:rPr lang="en-US" sz="2000" dirty="0" err="1">
                <a:ea typeface="+mn-ea"/>
                <a:cs typeface="+mn-cs"/>
              </a:rPr>
              <a:t>overfitting</a:t>
            </a:r>
            <a:r>
              <a:rPr lang="en-US" sz="2000" dirty="0">
                <a:ea typeface="+mn-ea"/>
                <a:cs typeface="+mn-cs"/>
              </a:rPr>
              <a:t> than hard 0/1 targets</a:t>
            </a:r>
          </a:p>
          <a:p>
            <a:pPr lvl="2">
              <a:defRPr/>
            </a:pPr>
            <a:r>
              <a:rPr lang="en-US" sz="1600" dirty="0">
                <a:ea typeface="+mn-ea"/>
                <a:cs typeface="+mn-cs"/>
              </a:rPr>
              <a:t>smooth, continuous decision </a:t>
            </a:r>
            <a:r>
              <a:rPr lang="en-US" sz="1600" dirty="0" smtClean="0">
                <a:ea typeface="+mn-ea"/>
                <a:cs typeface="+mn-cs"/>
              </a:rPr>
              <a:t>boundary</a:t>
            </a:r>
          </a:p>
          <a:p>
            <a:pPr lvl="2">
              <a:defRPr/>
            </a:pPr>
            <a:r>
              <a:rPr lang="en-US" sz="1600" dirty="0">
                <a:ea typeface="+mn-ea"/>
                <a:cs typeface="+mn-cs"/>
              </a:rPr>
              <a:t>g</a:t>
            </a:r>
            <a:r>
              <a:rPr lang="en-US" sz="1600" dirty="0" smtClean="0">
                <a:ea typeface="+mn-ea"/>
                <a:cs typeface="+mn-cs"/>
              </a:rPr>
              <a:t>ives student valuable extra multitask information (Hinton’s “Dark Knowledge”)</a:t>
            </a:r>
          </a:p>
        </p:txBody>
      </p:sp>
    </p:spTree>
    <p:extLst>
      <p:ext uri="{BB962C8B-B14F-4D97-AF65-F5344CB8AC3E}">
        <p14:creationId xmlns:p14="http://schemas.microsoft.com/office/powerpoint/2010/main" val="2007764672"/>
      </p:ext>
    </p:extLst>
  </p:cSld>
  <p:clrMapOvr>
    <a:masterClrMapping/>
  </p:clrMapOvr>
  <p:transition>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gradFill rotWithShape="0">
          <a:gsLst>
            <a:gs pos="0">
              <a:schemeClr val="bg1">
                <a:gamma/>
                <a:shade val="4000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443" y="373062"/>
            <a:ext cx="8971960" cy="6466029"/>
          </a:xfrm>
        </p:spPr>
        <p:txBody>
          <a:bodyPr/>
          <a:lstStyle/>
          <a:p>
            <a:endParaRPr lang="en-US" sz="2800" dirty="0" smtClean="0"/>
          </a:p>
          <a:p>
            <a:r>
              <a:rPr lang="en-US" sz="2800" dirty="0" smtClean="0"/>
              <a:t>Model compression “trick” now used to compress Very Large DNNs and ensembles of Very Large DNNs </a:t>
            </a:r>
          </a:p>
          <a:p>
            <a:pPr lvl="1"/>
            <a:r>
              <a:rPr lang="en-US" sz="2400" dirty="0" smtClean="0"/>
              <a:t>to medium-size DNNs for use on servers</a:t>
            </a:r>
          </a:p>
          <a:p>
            <a:pPr lvl="1"/>
            <a:r>
              <a:rPr lang="en-US" sz="2400" dirty="0"/>
              <a:t>t</a:t>
            </a:r>
            <a:r>
              <a:rPr lang="en-US" sz="2400" dirty="0" smtClean="0"/>
              <a:t>o “small” DNNs for use on smart phones</a:t>
            </a:r>
          </a:p>
          <a:p>
            <a:pPr lvl="1"/>
            <a:r>
              <a:rPr lang="en-US" sz="2400" dirty="0" smtClean="0"/>
              <a:t>to very small DNNs/SNNs for ubiquitous recognition</a:t>
            </a:r>
          </a:p>
          <a:p>
            <a:pPr lvl="1"/>
            <a:endParaRPr lang="en-US" sz="2800" dirty="0"/>
          </a:p>
          <a:p>
            <a:r>
              <a:rPr lang="en-US" sz="2800" dirty="0" smtClean="0"/>
              <a:t>Hinton calls this “distillation” and emphasizes use of soft targets to elicit “dark knowledge”</a:t>
            </a:r>
          </a:p>
          <a:p>
            <a:pPr lvl="1"/>
            <a:endParaRPr lang="en-US" sz="2800" dirty="0" smtClean="0"/>
          </a:p>
          <a:p>
            <a:r>
              <a:rPr lang="en-US" sz="2800" dirty="0" smtClean="0"/>
              <a:t>Surprise: more accurate to train “smaller” DNNs to mimic larger DNN than train on original data</a:t>
            </a:r>
          </a:p>
        </p:txBody>
      </p:sp>
    </p:spTree>
    <p:extLst>
      <p:ext uri="{BB962C8B-B14F-4D97-AF65-F5344CB8AC3E}">
        <p14:creationId xmlns:p14="http://schemas.microsoft.com/office/powerpoint/2010/main" val="3799542395"/>
      </p:ext>
    </p:extLst>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lvl="0"/>
            <a:r>
              <a:rPr lang="en" dirty="0" smtClean="0"/>
              <a:t>Model Compression </a:t>
            </a:r>
            <a:r>
              <a:rPr lang="en" sz="1377" dirty="0"/>
              <a:t>(</a:t>
            </a:r>
            <a:r>
              <a:rPr lang="en" sz="1377" i="1" dirty="0"/>
              <a:t>Bucila, Caruana &amp; Niculescu 2006</a:t>
            </a:r>
            <a:r>
              <a:rPr lang="en" sz="1377" dirty="0"/>
              <a:t>)</a:t>
            </a:r>
            <a:endParaRPr lang="en" dirty="0"/>
          </a:p>
        </p:txBody>
      </p:sp>
      <p:sp>
        <p:nvSpPr>
          <p:cNvPr id="116" name="Shape 116"/>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lnSpc>
                <a:spcPct val="150000"/>
              </a:lnSpc>
              <a:buClr>
                <a:schemeClr val="dk1"/>
              </a:buClr>
              <a:buSzPct val="208333"/>
              <a:buFont typeface="Arial"/>
              <a:buChar char="•"/>
            </a:pPr>
            <a:r>
              <a:rPr lang="en" dirty="0"/>
              <a:t>Train smaller model to mimic a larger, smarter model</a:t>
            </a:r>
          </a:p>
          <a:p>
            <a:pPr marL="655644" lvl="1" indent="-320537">
              <a:lnSpc>
                <a:spcPct val="150000"/>
              </a:lnSpc>
              <a:buSzPct val="208333"/>
              <a:buFont typeface="Arial"/>
              <a:buChar char="•"/>
            </a:pPr>
            <a:r>
              <a:rPr lang="en" sz="1530" dirty="0"/>
              <a:t>train smart model anyway you want:</a:t>
            </a:r>
          </a:p>
          <a:p>
            <a:pPr marL="961612" lvl="2" indent="-320537">
              <a:lnSpc>
                <a:spcPct val="150000"/>
              </a:lnSpc>
              <a:buSzPct val="208333"/>
              <a:buFont typeface="Arial"/>
              <a:buChar char="•"/>
            </a:pPr>
            <a:r>
              <a:rPr lang="en" sz="1530" dirty="0"/>
              <a:t>DNN, CNN, or ensemble of CNNs</a:t>
            </a:r>
          </a:p>
          <a:p>
            <a:pPr marL="655644" lvl="1" indent="-320537">
              <a:buSzPct val="208333"/>
              <a:buFont typeface="Arial"/>
              <a:buChar char="•"/>
            </a:pPr>
            <a:r>
              <a:rPr lang="en" sz="1530" dirty="0"/>
              <a:t>pass large unlabeled data through model to collect predictions (capture the function learned by smart model)</a:t>
            </a:r>
          </a:p>
          <a:p>
            <a:pPr marL="655644" lvl="1" indent="-320537">
              <a:lnSpc>
                <a:spcPct val="150000"/>
              </a:lnSpc>
              <a:buSzPct val="208333"/>
              <a:buFont typeface="Arial"/>
              <a:buChar char="•"/>
            </a:pPr>
            <a:r>
              <a:rPr lang="en" sz="1530" dirty="0"/>
              <a:t>train “small” model to mimic large model on labeled data</a:t>
            </a:r>
          </a:p>
          <a:p>
            <a:pPr>
              <a:lnSpc>
                <a:spcPct val="150000"/>
              </a:lnSpc>
            </a:pPr>
            <a:endParaRPr lang="en" dirty="0"/>
          </a:p>
        </p:txBody>
      </p:sp>
    </p:spTree>
    <p:extLst>
      <p:ext uri="{BB962C8B-B14F-4D97-AF65-F5344CB8AC3E}">
        <p14:creationId xmlns:p14="http://schemas.microsoft.com/office/powerpoint/2010/main" val="2500245965"/>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115997"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Speech </a:t>
            </a:r>
            <a:r>
              <a:rPr lang="en" dirty="0">
                <a:solidFill>
                  <a:srgbClr val="1C4587"/>
                </a:solidFill>
              </a:rPr>
              <a:t>Recognition with </a:t>
            </a:r>
            <a:r>
              <a:rPr lang="en" dirty="0" smtClean="0">
                <a:solidFill>
                  <a:srgbClr val="1C4587"/>
                </a:solidFill>
              </a:rPr>
              <a:t>deep </a:t>
            </a:r>
            <a:r>
              <a:rPr lang="en" dirty="0">
                <a:solidFill>
                  <a:srgbClr val="1C4587"/>
                </a:solidFill>
              </a:rPr>
              <a:t>learning</a:t>
            </a:r>
          </a:p>
        </p:txBody>
      </p:sp>
      <p:sp>
        <p:nvSpPr>
          <p:cNvPr id="51" name="Shape 51"/>
          <p:cNvSpPr txBox="1">
            <a:spLocks noGrp="1"/>
          </p:cNvSpPr>
          <p:nvPr>
            <p:ph type="body" idx="1"/>
          </p:nvPr>
        </p:nvSpPr>
        <p:spPr>
          <a:xfrm>
            <a:off x="1002240" y="1882463"/>
            <a:ext cx="6547328" cy="3799622"/>
          </a:xfrm>
          <a:prstGeom prst="rect">
            <a:avLst/>
          </a:prstGeom>
        </p:spPr>
        <p:txBody>
          <a:bodyPr vert="horz" wrap="square" lIns="69928" tIns="69928" rIns="69928" bIns="69928" rtlCol="0" anchor="t" anchorCtr="0">
            <a:noAutofit/>
          </a:bodyPr>
          <a:lstStyle/>
          <a:p>
            <a:pPr marL="101989" indent="0">
              <a:buNone/>
            </a:pPr>
            <a:r>
              <a:rPr lang="en" dirty="0" smtClean="0"/>
              <a:t>Progress on TIMIT over years:</a:t>
            </a:r>
            <a:endParaRPr lang="en" dirty="0"/>
          </a:p>
          <a:p>
            <a:endParaRPr lang="en" dirty="0"/>
          </a:p>
          <a:p>
            <a:endParaRPr lang="en" dirty="0"/>
          </a:p>
        </p:txBody>
      </p:sp>
      <p:graphicFrame>
        <p:nvGraphicFramePr>
          <p:cNvPr id="4" name="Shape 58"/>
          <p:cNvGraphicFramePr/>
          <p:nvPr>
            <p:extLst>
              <p:ext uri="{D42A27DB-BD31-4B8C-83A1-F6EECF244321}">
                <p14:modId xmlns:p14="http://schemas.microsoft.com/office/powerpoint/2010/main" val="2982270279"/>
              </p:ext>
            </p:extLst>
          </p:nvPr>
        </p:nvGraphicFramePr>
        <p:xfrm>
          <a:off x="1380657" y="2468650"/>
          <a:ext cx="5797010" cy="1958254"/>
        </p:xfrm>
        <a:graphic>
          <a:graphicData uri="http://schemas.openxmlformats.org/drawingml/2006/table">
            <a:tbl>
              <a:tblPr>
                <a:noFill/>
              </a:tblPr>
              <a:tblGrid>
                <a:gridCol w="1159402"/>
                <a:gridCol w="1159402"/>
                <a:gridCol w="1159402"/>
                <a:gridCol w="1159402"/>
                <a:gridCol w="1159402"/>
              </a:tblGrid>
              <a:tr h="979127">
                <a:tc>
                  <a:txBody>
                    <a:bodyPr/>
                    <a:lstStyle/>
                    <a:p>
                      <a:pPr lvl="0" rtl="0">
                        <a:buNone/>
                      </a:pPr>
                      <a:r>
                        <a:rPr lang="en" sz="1300" dirty="0"/>
                        <a:t>Bayesian HMM</a:t>
                      </a:r>
                    </a:p>
                    <a:p>
                      <a:pPr lvl="0" rtl="0">
                        <a:buNone/>
                      </a:pPr>
                      <a:r>
                        <a:rPr lang="en" sz="1300" dirty="0"/>
                        <a:t>(1998)</a:t>
                      </a:r>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a:p>
                  </a:txBody>
                  <a:tcPr marL="69928" marR="69928" marT="69928" marB="69928"/>
                </a:tc>
              </a:tr>
              <a:tr h="979127">
                <a:tc>
                  <a:txBody>
                    <a:bodyPr/>
                    <a:lstStyle/>
                    <a:p>
                      <a:pPr lvl="0" rtl="0">
                        <a:buNone/>
                      </a:pPr>
                      <a:r>
                        <a:rPr lang="en" sz="1300" dirty="0"/>
                        <a:t>25.6</a:t>
                      </a:r>
                      <a:r>
                        <a:rPr lang="en" sz="1300" dirty="0" smtClean="0"/>
                        <a:t>% triphone</a:t>
                      </a:r>
                    </a:p>
                    <a:p>
                      <a:pPr lvl="0" rtl="0">
                        <a:buNone/>
                      </a:pPr>
                      <a:r>
                        <a:rPr lang="en" sz="1300" dirty="0" smtClean="0"/>
                        <a:t>24.8%</a:t>
                      </a:r>
                      <a:r>
                        <a:rPr lang="en" sz="1300" baseline="0" dirty="0" smtClean="0"/>
                        <a:t> monophone</a:t>
                      </a:r>
                      <a:endParaRPr lang="en" sz="1300" dirty="0"/>
                    </a:p>
                  </a:txBody>
                  <a:tcPr marL="69928" marR="69928" marT="69928" marB="69928"/>
                </a:tc>
                <a:tc>
                  <a:txBody>
                    <a:bodyPr/>
                    <a:lstStyle/>
                    <a:p>
                      <a:pPr lvl="0" rtl="0">
                        <a:buNone/>
                      </a:pPr>
                      <a:endParaRPr lang="en" sz="1300"/>
                    </a:p>
                  </a:txBody>
                  <a:tcPr marL="69928" marR="69928" marT="69928" marB="69928"/>
                </a:tc>
                <a:tc>
                  <a:txBody>
                    <a:bodyPr/>
                    <a:lstStyle/>
                    <a:p>
                      <a:pPr lvl="0" rtl="0">
                        <a:buNone/>
                      </a:pPr>
                      <a:endParaRPr lang="en" sz="130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r>
            </a:tbl>
          </a:graphicData>
        </a:graphic>
      </p:graphicFrame>
    </p:spTree>
    <p:extLst>
      <p:ext uri="{BB962C8B-B14F-4D97-AF65-F5344CB8AC3E}">
        <p14:creationId xmlns:p14="http://schemas.microsoft.com/office/powerpoint/2010/main" val="2308055841"/>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grpSp>
        <p:nvGrpSpPr>
          <p:cNvPr id="2" name="Group 1"/>
          <p:cNvGrpSpPr/>
          <p:nvPr/>
        </p:nvGrpSpPr>
        <p:grpSpPr>
          <a:xfrm>
            <a:off x="1539081" y="1363662"/>
            <a:ext cx="6248400" cy="4648200"/>
            <a:chOff x="1922227" y="1631881"/>
            <a:chExt cx="5249090" cy="4055508"/>
          </a:xfrm>
        </p:grpSpPr>
        <p:pic>
          <p:nvPicPr>
            <p:cNvPr id="5" name="Picture 8" descr="letter.rms.es.comp.pdf                                         0008AE7A&#10;Macintosh HD2                  BE32D9EA:"/>
            <p:cNvPicPr>
              <a:picLocks noChangeAspect="1" noChangeArrowheads="1"/>
            </p:cNvPicPr>
            <p:nvPr/>
          </p:nvPicPr>
          <p:blipFill>
            <a:blip r:embed="rId3">
              <a:lum bright="-60000" contrast="72000"/>
            </a:blip>
            <a:srcRect/>
            <a:stretch>
              <a:fillRect/>
            </a:stretch>
          </p:blipFill>
          <p:spPr>
            <a:xfrm rot="5400000">
              <a:off x="2519018" y="1035090"/>
              <a:ext cx="4055508" cy="5249090"/>
            </a:xfrm>
            <a:prstGeom prst="rect">
              <a:avLst/>
            </a:prstGeom>
          </p:spPr>
        </p:pic>
        <p:sp>
          <p:nvSpPr>
            <p:cNvPr id="6" name="Line 10"/>
            <p:cNvSpPr>
              <a:spLocks noChangeShapeType="1"/>
            </p:cNvSpPr>
            <p:nvPr/>
          </p:nvSpPr>
          <p:spPr bwMode="auto">
            <a:xfrm>
              <a:off x="2786755" y="4849574"/>
              <a:ext cx="4045794" cy="4857"/>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sz="1377"/>
            </a:p>
          </p:txBody>
        </p:sp>
        <p:sp>
          <p:nvSpPr>
            <p:cNvPr id="7" name="Line 11"/>
            <p:cNvSpPr>
              <a:spLocks noChangeShapeType="1"/>
            </p:cNvSpPr>
            <p:nvPr/>
          </p:nvSpPr>
          <p:spPr bwMode="auto">
            <a:xfrm flipV="1">
              <a:off x="2786755" y="4136826"/>
              <a:ext cx="4045794" cy="13356"/>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wrap="none" anchor="ctr">
              <a:prstTxWarp prst="textNoShape">
                <a:avLst/>
              </a:prstTxWarp>
            </a:bodyPr>
            <a:lstStyle/>
            <a:p>
              <a:endParaRPr lang="en-US" sz="1377"/>
            </a:p>
          </p:txBody>
        </p:sp>
        <p:sp>
          <p:nvSpPr>
            <p:cNvPr id="8" name="Text Box 12"/>
            <p:cNvSpPr txBox="1">
              <a:spLocks noChangeArrowheads="1"/>
            </p:cNvSpPr>
            <p:nvPr/>
          </p:nvSpPr>
          <p:spPr bwMode="auto">
            <a:xfrm>
              <a:off x="4710085" y="3946193"/>
              <a:ext cx="1744388" cy="257122"/>
            </a:xfrm>
            <a:prstGeom prst="rect">
              <a:avLst/>
            </a:prstGeom>
            <a:noFill/>
            <a:ln w="12700">
              <a:noFill/>
              <a:miter lim="800000"/>
              <a:headEnd/>
              <a:tailEnd/>
            </a:ln>
          </p:spPr>
          <p:txBody>
            <a:bodyPr wrap="none">
              <a:prstTxWarp prst="textNoShape">
                <a:avLst/>
              </a:prstTxWarp>
              <a:spAutoFit/>
            </a:bodyPr>
            <a:lstStyle/>
            <a:p>
              <a:r>
                <a:rPr lang="en-US" sz="1071" b="1" dirty="0"/>
                <a:t>best “vanilla” neural net</a:t>
              </a:r>
            </a:p>
          </p:txBody>
        </p:sp>
        <p:sp>
          <p:nvSpPr>
            <p:cNvPr id="9" name="Text Box 13"/>
            <p:cNvSpPr txBox="1">
              <a:spLocks noChangeArrowheads="1"/>
            </p:cNvSpPr>
            <p:nvPr/>
          </p:nvSpPr>
          <p:spPr bwMode="auto">
            <a:xfrm>
              <a:off x="2826825" y="4655299"/>
              <a:ext cx="1838965" cy="257122"/>
            </a:xfrm>
            <a:prstGeom prst="rect">
              <a:avLst/>
            </a:prstGeom>
            <a:noFill/>
            <a:ln w="12700">
              <a:noFill/>
              <a:miter lim="800000"/>
              <a:headEnd/>
              <a:tailEnd/>
            </a:ln>
          </p:spPr>
          <p:txBody>
            <a:bodyPr wrap="none">
              <a:prstTxWarp prst="textNoShape">
                <a:avLst/>
              </a:prstTxWarp>
              <a:spAutoFit/>
            </a:bodyPr>
            <a:lstStyle/>
            <a:p>
              <a:r>
                <a:rPr lang="en-US" sz="1071" b="1" dirty="0"/>
                <a:t>ensemble selection target</a:t>
              </a:r>
            </a:p>
          </p:txBody>
        </p:sp>
      </p:grpSp>
      <p:sp>
        <p:nvSpPr>
          <p:cNvPr id="10" name="Rectangle 14"/>
          <p:cNvSpPr txBox="1">
            <a:spLocks noChangeArrowheads="1"/>
          </p:cNvSpPr>
          <p:nvPr/>
        </p:nvSpPr>
        <p:spPr>
          <a:xfrm>
            <a:off x="147042" y="373062"/>
            <a:ext cx="8916414" cy="688123"/>
          </a:xfrm>
          <a:prstGeom prst="rect">
            <a:avLst/>
          </a:prstGeom>
        </p:spPr>
        <p:txBody>
          <a:bodyPr vert="horz" wrap="square" lIns="68563" tIns="68563" rIns="68563" bIns="68563" rtlCol="0" anchor="b" anchorCtr="0">
            <a:noAutofit/>
          </a:bodyPr>
          <a:lstStyle>
            <a:lvl1pPr algn="l" defTabSz="932742" rtl="0" eaLnBrk="1" latinLnBrk="0" hangingPunct="1">
              <a:lnSpc>
                <a:spcPct val="90000"/>
              </a:lnSpc>
              <a:spcBef>
                <a:spcPct val="0"/>
              </a:spcBef>
              <a:buNone/>
              <a:defRPr lang="en-US" sz="3060" b="0" kern="1200" cap="none" spc="-102" baseline="0">
                <a:ln w="3175">
                  <a:noFill/>
                </a:ln>
                <a:solidFill>
                  <a:srgbClr val="1C4587"/>
                </a:solidFill>
                <a:effectLst/>
                <a:latin typeface="+mj-lt"/>
                <a:ea typeface="+mn-ea"/>
                <a:cs typeface="Segoe UI" pitchFamily="34" charset="0"/>
              </a:defRPr>
            </a:lvl1pPr>
            <a:lvl2pPr>
              <a:defRPr/>
            </a:lvl2pPr>
            <a:lvl3pPr>
              <a:defRPr/>
            </a:lvl3pPr>
            <a:lvl4pPr>
              <a:defRPr/>
            </a:lvl4pPr>
            <a:lvl5pPr>
              <a:defRPr/>
            </a:lvl5pPr>
            <a:lvl6pPr>
              <a:defRPr/>
            </a:lvl6pPr>
            <a:lvl7pPr>
              <a:defRPr/>
            </a:lvl7pPr>
            <a:lvl8pPr>
              <a:defRPr/>
            </a:lvl8pPr>
            <a:lvl9pPr>
              <a:defRPr/>
            </a:lvl9pPr>
          </a:lstStyle>
          <a:p>
            <a:pPr>
              <a:defRPr/>
            </a:pPr>
            <a:r>
              <a:rPr lang="en-US" sz="2295" dirty="0" smtClean="0">
                <a:ea typeface="+mj-ea"/>
                <a:cs typeface="+mj-cs"/>
              </a:rPr>
              <a:t>	       Model </a:t>
            </a:r>
            <a:r>
              <a:rPr lang="en-US" sz="2295" dirty="0">
                <a:ea typeface="+mj-ea"/>
                <a:cs typeface="+mj-cs"/>
              </a:rPr>
              <a:t>Compression (prior </a:t>
            </a:r>
            <a:r>
              <a:rPr lang="en-US" sz="2295" dirty="0" smtClean="0">
                <a:ea typeface="+mj-ea"/>
                <a:cs typeface="+mj-cs"/>
              </a:rPr>
              <a:t>work)</a:t>
            </a:r>
            <a:endParaRPr lang="en-US" sz="2295" dirty="0">
              <a:ea typeface="+mj-ea"/>
              <a:cs typeface="+mj-cs"/>
            </a:endParaRPr>
          </a:p>
        </p:txBody>
      </p:sp>
      <p:sp>
        <p:nvSpPr>
          <p:cNvPr id="11" name="Rectangle 10"/>
          <p:cNvSpPr/>
          <p:nvPr/>
        </p:nvSpPr>
        <p:spPr>
          <a:xfrm>
            <a:off x="5196681" y="6240462"/>
            <a:ext cx="3308085" cy="304250"/>
          </a:xfrm>
          <a:prstGeom prst="rect">
            <a:avLst/>
          </a:prstGeom>
        </p:spPr>
        <p:txBody>
          <a:bodyPr wrap="none">
            <a:spAutoFit/>
          </a:bodyPr>
          <a:lstStyle/>
          <a:p>
            <a:r>
              <a:rPr lang="en" sz="1377" dirty="0"/>
              <a:t>(from </a:t>
            </a:r>
            <a:r>
              <a:rPr lang="en" sz="1377" i="1" dirty="0"/>
              <a:t>Bucila, Caruana &amp; Niculescu 2006</a:t>
            </a:r>
            <a:r>
              <a:rPr lang="en" sz="1377" dirty="0"/>
              <a:t>)</a:t>
            </a:r>
            <a:endParaRPr lang="en-US" sz="1377" dirty="0"/>
          </a:p>
        </p:txBody>
      </p:sp>
    </p:spTree>
    <p:extLst>
      <p:ext uri="{BB962C8B-B14F-4D97-AF65-F5344CB8AC3E}">
        <p14:creationId xmlns:p14="http://schemas.microsoft.com/office/powerpoint/2010/main" val="3994394908"/>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406008" y="868586"/>
            <a:ext cx="6294537" cy="874241"/>
          </a:xfrm>
          <a:prstGeom prst="rect">
            <a:avLst/>
          </a:prstGeom>
        </p:spPr>
        <p:txBody>
          <a:bodyPr vert="horz" wrap="square" lIns="69928" tIns="69928" rIns="69928" bIns="69928" rtlCol="0" anchor="b" anchorCtr="0">
            <a:noAutofit/>
          </a:bodyPr>
          <a:lstStyle/>
          <a:p>
            <a:pPr lvl="0"/>
            <a:r>
              <a:rPr lang="en" sz="2400" dirty="0" smtClean="0"/>
              <a:t>Model Compression</a:t>
            </a:r>
            <a:endParaRPr lang="en" sz="2400" dirty="0"/>
          </a:p>
        </p:txBody>
      </p:sp>
      <p:sp>
        <p:nvSpPr>
          <p:cNvPr id="116" name="Shape 116"/>
          <p:cNvSpPr txBox="1">
            <a:spLocks noGrp="1"/>
          </p:cNvSpPr>
          <p:nvPr>
            <p:ph type="body" idx="1"/>
          </p:nvPr>
        </p:nvSpPr>
        <p:spPr>
          <a:xfrm>
            <a:off x="1406008" y="1882463"/>
            <a:ext cx="6533873" cy="3799622"/>
          </a:xfrm>
          <a:prstGeom prst="rect">
            <a:avLst/>
          </a:prstGeom>
        </p:spPr>
        <p:txBody>
          <a:bodyPr vert="horz" wrap="square" lIns="69928" tIns="69928" rIns="69928" bIns="69928" rtlCol="0" anchor="t" anchorCtr="0">
            <a:noAutofit/>
          </a:bodyPr>
          <a:lstStyle/>
          <a:p>
            <a:pPr marL="29140" indent="0">
              <a:buSzPct val="208333"/>
              <a:buNone/>
            </a:pPr>
            <a:r>
              <a:rPr lang="en" sz="2000" dirty="0" smtClean="0"/>
              <a:t>Why can compression train small </a:t>
            </a:r>
            <a:r>
              <a:rPr lang="en" sz="2000" dirty="0"/>
              <a:t>model to mimic large </a:t>
            </a:r>
            <a:r>
              <a:rPr lang="en" sz="2000" dirty="0" smtClean="0"/>
              <a:t>model when small model couldn’t be learned directly?</a:t>
            </a:r>
            <a:endParaRPr lang="en" sz="2000" dirty="0"/>
          </a:p>
          <a:p>
            <a:pPr marL="699354" lvl="1" indent="-291398">
              <a:lnSpc>
                <a:spcPct val="150000"/>
              </a:lnSpc>
              <a:buFont typeface="Courier New"/>
              <a:buChar char="o"/>
            </a:pPr>
            <a:r>
              <a:rPr lang="en-US" sz="1600" dirty="0"/>
              <a:t>m</a:t>
            </a:r>
            <a:r>
              <a:rPr lang="en" sz="1600" dirty="0"/>
              <a:t>ight have very large training set for the compression model</a:t>
            </a:r>
          </a:p>
          <a:p>
            <a:pPr marL="699354" lvl="1" indent="-291398">
              <a:lnSpc>
                <a:spcPct val="150000"/>
              </a:lnSpc>
              <a:buFont typeface="Courier New"/>
              <a:buChar char="o"/>
            </a:pPr>
            <a:r>
              <a:rPr lang="en" sz="1600" dirty="0" smtClean="0"/>
              <a:t>censors </a:t>
            </a:r>
            <a:r>
              <a:rPr lang="en" sz="1600" dirty="0"/>
              <a:t>bad data (wrong labels)?</a:t>
            </a:r>
          </a:p>
          <a:p>
            <a:pPr marL="699354" lvl="1" indent="-291398">
              <a:lnSpc>
                <a:spcPct val="150000"/>
              </a:lnSpc>
              <a:buFont typeface="Courier New"/>
              <a:buChar char="o"/>
            </a:pPr>
            <a:r>
              <a:rPr lang="en" sz="1600" dirty="0"/>
              <a:t>censors hard-to-learn data?</a:t>
            </a:r>
          </a:p>
          <a:p>
            <a:pPr marL="699354" lvl="1" indent="-291398">
              <a:lnSpc>
                <a:spcPct val="150000"/>
              </a:lnSpc>
              <a:buFont typeface="Courier New"/>
              <a:buChar char="o"/>
            </a:pPr>
            <a:r>
              <a:rPr lang="en" sz="1600" dirty="0"/>
              <a:t>function is “learning” </a:t>
            </a:r>
            <a:r>
              <a:rPr lang="en" sz="1600" dirty="0" smtClean="0"/>
              <a:t>friendly</a:t>
            </a:r>
          </a:p>
          <a:p>
            <a:pPr marL="1032684" lvl="3" indent="-291398">
              <a:lnSpc>
                <a:spcPct val="150000"/>
              </a:lnSpc>
              <a:buFont typeface="Courier New"/>
              <a:buChar char="o"/>
            </a:pPr>
            <a:r>
              <a:rPr lang="en-US" sz="1300" dirty="0"/>
              <a:t>w</a:t>
            </a:r>
            <a:r>
              <a:rPr lang="en" sz="1300" dirty="0" smtClean="0"/>
              <a:t>as learned/learnable by another model</a:t>
            </a:r>
            <a:endParaRPr lang="en" sz="1300" dirty="0"/>
          </a:p>
          <a:p>
            <a:pPr marL="1032685" lvl="3" indent="-291398">
              <a:lnSpc>
                <a:spcPct val="150000"/>
              </a:lnSpc>
              <a:buFont typeface="Courier New"/>
              <a:buChar char="o"/>
            </a:pPr>
            <a:r>
              <a:rPr lang="en-US" sz="1400" dirty="0"/>
              <a:t>d</a:t>
            </a:r>
            <a:r>
              <a:rPr lang="en" sz="1400" dirty="0"/>
              <a:t>oes not depend on features not available as inputs</a:t>
            </a:r>
          </a:p>
          <a:p>
            <a:pPr marL="699354" lvl="1" indent="-291398">
              <a:lnSpc>
                <a:spcPct val="150000"/>
              </a:lnSpc>
              <a:buFont typeface="Courier New"/>
              <a:buChar char="o"/>
            </a:pPr>
            <a:r>
              <a:rPr lang="en" sz="1600" dirty="0"/>
              <a:t>soft targets easier to learn than hard 0/1 targets</a:t>
            </a:r>
          </a:p>
          <a:p>
            <a:pPr marL="1032685" lvl="3" indent="-291398">
              <a:lnSpc>
                <a:spcPct val="150000"/>
              </a:lnSpc>
              <a:buFont typeface="Courier New"/>
              <a:buChar char="o"/>
            </a:pPr>
            <a:r>
              <a:rPr lang="en" sz="1400" dirty="0"/>
              <a:t>smooth, continuous decision </a:t>
            </a:r>
            <a:r>
              <a:rPr lang="en" sz="1400" dirty="0" smtClean="0"/>
              <a:t>boundary</a:t>
            </a:r>
          </a:p>
        </p:txBody>
      </p:sp>
    </p:spTree>
    <p:extLst>
      <p:ext uri="{BB962C8B-B14F-4D97-AF65-F5344CB8AC3E}">
        <p14:creationId xmlns:p14="http://schemas.microsoft.com/office/powerpoint/2010/main" val="3604176979"/>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296862"/>
            <a:ext cx="6294537" cy="1718383"/>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Back to the present: </a:t>
            </a:r>
            <a:br>
              <a:rPr lang="en" dirty="0" smtClean="0">
                <a:solidFill>
                  <a:srgbClr val="1C4587"/>
                </a:solidFill>
              </a:rPr>
            </a:br>
            <a:r>
              <a:rPr lang="en" dirty="0" smtClean="0">
                <a:solidFill>
                  <a:srgbClr val="1C4587"/>
                </a:solidFill>
              </a:rPr>
              <a:t/>
            </a:r>
            <a:br>
              <a:rPr lang="en" dirty="0" smtClean="0">
                <a:solidFill>
                  <a:srgbClr val="1C4587"/>
                </a:solidFill>
              </a:rPr>
            </a:br>
            <a:r>
              <a:rPr lang="en" dirty="0" smtClean="0">
                <a:solidFill>
                  <a:srgbClr val="1C4587"/>
                </a:solidFill>
              </a:rPr>
              <a:t>How </a:t>
            </a:r>
            <a:r>
              <a:rPr lang="en" dirty="0" smtClean="0"/>
              <a:t>to</a:t>
            </a:r>
            <a:r>
              <a:rPr lang="en" dirty="0" smtClean="0">
                <a:solidFill>
                  <a:srgbClr val="1C4587"/>
                </a:solidFill>
              </a:rPr>
              <a:t> </a:t>
            </a:r>
            <a:r>
              <a:rPr lang="en" dirty="0" smtClean="0"/>
              <a:t>train a Shallow NN to be as accurate as a state-of-the-art Deep NN/Conv NN</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b="1" dirty="0" smtClean="0">
              <a:solidFill>
                <a:srgbClr val="C00000"/>
              </a:solidFill>
            </a:endParaRPr>
          </a:p>
          <a:p>
            <a:pPr marL="349677" indent="-320537">
              <a:buClr>
                <a:schemeClr val="dk1"/>
              </a:buClr>
              <a:buSzPct val="208333"/>
              <a:buFont typeface="Arial"/>
              <a:buChar char="•"/>
            </a:pPr>
            <a:r>
              <a:rPr lang="en" b="1" dirty="0" smtClean="0">
                <a:solidFill>
                  <a:srgbClr val="C00000"/>
                </a:solidFill>
              </a:rPr>
              <a:t>Model Compression --- unlabeled data?</a:t>
            </a:r>
          </a:p>
          <a:p>
            <a:pPr marL="349677" indent="-320537">
              <a:buClr>
                <a:schemeClr val="dk1"/>
              </a:buClr>
              <a:buSzPct val="208333"/>
              <a:buFont typeface="Arial"/>
              <a:buChar char="•"/>
            </a:pPr>
            <a:endParaRPr lang="en" dirty="0" smtClean="0"/>
          </a:p>
          <a:p>
            <a:pPr marL="349677" indent="-320537">
              <a:buSzPct val="208333"/>
              <a:buFont typeface="Arial"/>
              <a:buChar char="•"/>
            </a:pPr>
            <a:r>
              <a:rPr lang="en" dirty="0" smtClean="0"/>
              <a:t>Speed-up </a:t>
            </a:r>
            <a:r>
              <a:rPr lang="en" dirty="0"/>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Ensembles of CNNs</a:t>
            </a:r>
          </a:p>
        </p:txBody>
      </p:sp>
    </p:spTree>
    <p:extLst>
      <p:ext uri="{BB962C8B-B14F-4D97-AF65-F5344CB8AC3E}">
        <p14:creationId xmlns:p14="http://schemas.microsoft.com/office/powerpoint/2010/main" val="434217698"/>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US" dirty="0" smtClean="0">
                <a:solidFill>
                  <a:srgbClr val="1C4587"/>
                </a:solidFill>
              </a:rPr>
              <a:t>U</a:t>
            </a:r>
            <a:r>
              <a:rPr lang="en" dirty="0" smtClean="0">
                <a:solidFill>
                  <a:srgbClr val="1C4587"/>
                </a:solidFill>
              </a:rPr>
              <a:t>nlabeled data?</a:t>
            </a:r>
            <a:endParaRPr lang="en" dirty="0">
              <a:solidFill>
                <a:srgbClr val="1C4587"/>
              </a:solidFill>
            </a:endParaRPr>
          </a:p>
        </p:txBody>
      </p:sp>
      <p:sp>
        <p:nvSpPr>
          <p:cNvPr id="128" name="Shape 128"/>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Unfortunately no extra unlabeled data for TIMIT, we have to synthesize unlabeled </a:t>
            </a:r>
            <a:r>
              <a:rPr lang="en" dirty="0" smtClean="0"/>
              <a:t>data</a:t>
            </a:r>
            <a:endParaRPr lang="en" dirty="0"/>
          </a:p>
          <a:p>
            <a:pPr marL="349677" indent="-320537">
              <a:buSzPct val="208333"/>
              <a:buFont typeface="Arial"/>
              <a:buChar char="•"/>
            </a:pPr>
            <a:r>
              <a:rPr lang="en" dirty="0"/>
              <a:t>Structured distortion: shift formant of the speakers</a:t>
            </a:r>
          </a:p>
          <a:p>
            <a:pPr marL="699354" lvl="1" indent="-291398">
              <a:buFont typeface="Courier New"/>
              <a:buChar char="o"/>
            </a:pPr>
            <a:r>
              <a:rPr lang="en-US" dirty="0" smtClean="0"/>
              <a:t>S</a:t>
            </a:r>
            <a:r>
              <a:rPr lang="en" dirty="0" smtClean="0"/>
              <a:t>hift formant </a:t>
            </a:r>
            <a:r>
              <a:rPr lang="en" dirty="0"/>
              <a:t>using {+/- 1, +/- 2, +/- 3} semitones </a:t>
            </a:r>
          </a:p>
          <a:p>
            <a:pPr marL="699354" lvl="1" indent="-291398">
              <a:buFont typeface="Courier New"/>
              <a:buChar char="o"/>
            </a:pPr>
            <a:r>
              <a:rPr lang="en" dirty="0"/>
              <a:t>7.7M frames augmented dataset (1.1M + 6.6M)</a:t>
            </a:r>
          </a:p>
          <a:p>
            <a:endParaRPr lang="en" dirty="0"/>
          </a:p>
        </p:txBody>
      </p:sp>
      <p:sp>
        <p:nvSpPr>
          <p:cNvPr id="129" name="Shape 129"/>
          <p:cNvSpPr/>
          <p:nvPr/>
        </p:nvSpPr>
        <p:spPr>
          <a:xfrm>
            <a:off x="2254492" y="3758331"/>
            <a:ext cx="4026119" cy="1912507"/>
          </a:xfrm>
          <a:prstGeom prst="rect">
            <a:avLst/>
          </a:prstGeom>
          <a:blipFill>
            <a:blip r:embed="rId3"/>
            <a:stretch>
              <a:fillRect/>
            </a:stretch>
          </a:blipFill>
          <a:ln>
            <a:noFill/>
          </a:ln>
        </p:spPr>
      </p:sp>
    </p:spTree>
    <p:extLst>
      <p:ext uri="{BB962C8B-B14F-4D97-AF65-F5344CB8AC3E}">
        <p14:creationId xmlns:p14="http://schemas.microsoft.com/office/powerpoint/2010/main" val="1878748028"/>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Unlabeled data?</a:t>
            </a:r>
            <a:endParaRPr lang="en" dirty="0">
              <a:solidFill>
                <a:srgbClr val="1C4587"/>
              </a:solidFill>
            </a:endParaRPr>
          </a:p>
        </p:txBody>
      </p:sp>
      <p:sp>
        <p:nvSpPr>
          <p:cNvPr id="135" name="Shape 135"/>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Unfortunately no extra unlabeled data for TIMIT, we have to synthesize unlabeled data</a:t>
            </a:r>
          </a:p>
          <a:p>
            <a:pPr marL="349677" indent="-320537">
              <a:buSzPct val="208333"/>
              <a:buFont typeface="Arial"/>
              <a:buChar char="•"/>
            </a:pPr>
            <a:r>
              <a:rPr lang="en" dirty="0"/>
              <a:t>Structured distortion: shift formant of the speakers</a:t>
            </a:r>
          </a:p>
          <a:p>
            <a:pPr marL="699354" lvl="1" indent="-291398">
              <a:buFont typeface="Courier New"/>
              <a:buChar char="o"/>
            </a:pPr>
            <a:r>
              <a:rPr lang="en-US" dirty="0"/>
              <a:t>S</a:t>
            </a:r>
            <a:r>
              <a:rPr lang="en" dirty="0"/>
              <a:t>hift formant using {+/- 1, +/- 2, +/- 3} semitones </a:t>
            </a:r>
          </a:p>
          <a:p>
            <a:pPr marL="699354" lvl="1" indent="-291398">
              <a:buFont typeface="Courier New"/>
              <a:buChar char="o"/>
            </a:pPr>
            <a:r>
              <a:rPr lang="en" dirty="0"/>
              <a:t>7.7M frames augmented dataset (1.1M + 6.6M)</a:t>
            </a:r>
          </a:p>
          <a:p>
            <a:endParaRPr lang="en" dirty="0"/>
          </a:p>
        </p:txBody>
      </p:sp>
      <p:sp>
        <p:nvSpPr>
          <p:cNvPr id="136" name="Shape 136"/>
          <p:cNvSpPr/>
          <p:nvPr/>
        </p:nvSpPr>
        <p:spPr>
          <a:xfrm>
            <a:off x="2254502" y="3758334"/>
            <a:ext cx="4026119" cy="1912507"/>
          </a:xfrm>
          <a:prstGeom prst="rect">
            <a:avLst/>
          </a:prstGeom>
          <a:blipFill>
            <a:blip r:embed="rId3"/>
            <a:stretch>
              <a:fillRect/>
            </a:stretch>
          </a:blipFill>
          <a:ln>
            <a:noFill/>
          </a:ln>
        </p:spPr>
      </p:sp>
    </p:spTree>
    <p:extLst>
      <p:ext uri="{BB962C8B-B14F-4D97-AF65-F5344CB8AC3E}">
        <p14:creationId xmlns:p14="http://schemas.microsoft.com/office/powerpoint/2010/main" val="1113674747"/>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Unlabeled data?</a:t>
            </a:r>
            <a:endParaRPr lang="en" dirty="0">
              <a:solidFill>
                <a:srgbClr val="1C4587"/>
              </a:solidFill>
            </a:endParaRPr>
          </a:p>
        </p:txBody>
      </p:sp>
      <p:sp>
        <p:nvSpPr>
          <p:cNvPr id="135" name="Shape 135"/>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smtClean="0"/>
              <a:t>Unfortunately synthetic unlabeled data doesn’t help much</a:t>
            </a:r>
            <a:endParaRPr lang="en" dirty="0"/>
          </a:p>
          <a:p>
            <a:pPr marL="349677" indent="-320537">
              <a:buSzPct val="208333"/>
              <a:buFont typeface="Arial"/>
              <a:buChar char="•"/>
            </a:pPr>
            <a:r>
              <a:rPr lang="en-US" dirty="0" smtClean="0"/>
              <a:t>S</a:t>
            </a:r>
            <a:r>
              <a:rPr lang="en" dirty="0" smtClean="0"/>
              <a:t>mall gain in accuracy not worth the extra confusion</a:t>
            </a:r>
            <a:endParaRPr lang="en" dirty="0"/>
          </a:p>
        </p:txBody>
      </p:sp>
      <p:sp>
        <p:nvSpPr>
          <p:cNvPr id="136" name="Shape 136"/>
          <p:cNvSpPr/>
          <p:nvPr/>
        </p:nvSpPr>
        <p:spPr>
          <a:xfrm>
            <a:off x="2254502" y="3758334"/>
            <a:ext cx="4026119" cy="1912507"/>
          </a:xfrm>
          <a:prstGeom prst="rect">
            <a:avLst/>
          </a:prstGeom>
          <a:blipFill>
            <a:blip r:embed="rId3"/>
            <a:stretch>
              <a:fillRect/>
            </a:stretch>
          </a:blipFill>
          <a:ln>
            <a:noFill/>
          </a:ln>
        </p:spPr>
      </p:sp>
    </p:spTree>
    <p:extLst>
      <p:ext uri="{BB962C8B-B14F-4D97-AF65-F5344CB8AC3E}">
        <p14:creationId xmlns:p14="http://schemas.microsoft.com/office/powerpoint/2010/main" val="3813756743"/>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Unlabeled data?</a:t>
            </a:r>
            <a:endParaRPr lang="en" dirty="0">
              <a:solidFill>
                <a:srgbClr val="1C4587"/>
              </a:solidFill>
            </a:endParaRPr>
          </a:p>
        </p:txBody>
      </p:sp>
      <p:sp>
        <p:nvSpPr>
          <p:cNvPr id="135" name="Shape 135"/>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smtClean="0"/>
              <a:t>Unfortunately synthetic unlabeled data doesn’t help much</a:t>
            </a:r>
            <a:endParaRPr lang="en" dirty="0"/>
          </a:p>
          <a:p>
            <a:pPr marL="349677" indent="-320537">
              <a:buSzPct val="208333"/>
              <a:buFont typeface="Arial"/>
              <a:buChar char="•"/>
            </a:pPr>
            <a:r>
              <a:rPr lang="en-US" dirty="0" smtClean="0"/>
              <a:t>S</a:t>
            </a:r>
            <a:r>
              <a:rPr lang="en" dirty="0" smtClean="0"/>
              <a:t>mall gain in accuracy not worth the extra confusion</a:t>
            </a:r>
            <a:endParaRPr lang="en" dirty="0"/>
          </a:p>
        </p:txBody>
      </p:sp>
      <p:sp>
        <p:nvSpPr>
          <p:cNvPr id="136" name="Shape 136"/>
          <p:cNvSpPr/>
          <p:nvPr/>
        </p:nvSpPr>
        <p:spPr>
          <a:xfrm>
            <a:off x="2254502" y="3758334"/>
            <a:ext cx="4026119" cy="1912507"/>
          </a:xfrm>
          <a:prstGeom prst="rect">
            <a:avLst/>
          </a:prstGeom>
          <a:blipFill>
            <a:blip r:embed="rId3"/>
            <a:stretch>
              <a:fillRect/>
            </a:stretch>
          </a:blipFill>
          <a:ln>
            <a:noFill/>
          </a:ln>
        </p:spPr>
      </p:sp>
      <p:sp>
        <p:nvSpPr>
          <p:cNvPr id="6" name="Multiply 5"/>
          <p:cNvSpPr/>
          <p:nvPr/>
        </p:nvSpPr>
        <p:spPr bwMode="auto">
          <a:xfrm>
            <a:off x="1257616" y="2430462"/>
            <a:ext cx="6043169" cy="4648200"/>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0422530"/>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a:buNone/>
            </a:pPr>
            <a:r>
              <a:rPr lang="en-US" dirty="0" smtClean="0">
                <a:solidFill>
                  <a:srgbClr val="1C4587"/>
                </a:solidFill>
              </a:rPr>
              <a:t>U</a:t>
            </a:r>
            <a:r>
              <a:rPr lang="en" dirty="0" smtClean="0">
                <a:solidFill>
                  <a:srgbClr val="1C4587"/>
                </a:solidFill>
              </a:rPr>
              <a:t>nlabeled data?</a:t>
            </a:r>
            <a:endParaRPr lang="en" dirty="0">
              <a:solidFill>
                <a:srgbClr val="1C4587"/>
              </a:solidFill>
            </a:endParaRPr>
          </a:p>
        </p:txBody>
      </p:sp>
      <p:sp>
        <p:nvSpPr>
          <p:cNvPr id="6" name="Shape 116"/>
          <p:cNvSpPr txBox="1">
            <a:spLocks noGrp="1"/>
          </p:cNvSpPr>
          <p:nvPr>
            <p:ph type="body" idx="1"/>
          </p:nvPr>
        </p:nvSpPr>
        <p:spPr>
          <a:xfrm>
            <a:off x="1406008" y="1882462"/>
            <a:ext cx="6294537" cy="4434199"/>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a:t>N</a:t>
            </a:r>
            <a:r>
              <a:rPr lang="en" dirty="0" smtClean="0"/>
              <a:t>o unlabeled data for TIMIT, so what do we do</a:t>
            </a:r>
            <a:r>
              <a:rPr lang="en" dirty="0"/>
              <a:t>?</a:t>
            </a:r>
          </a:p>
          <a:p>
            <a:pPr marL="699354" lvl="1" indent="-291398">
              <a:lnSpc>
                <a:spcPct val="150000"/>
              </a:lnSpc>
              <a:buFont typeface="Courier New"/>
              <a:buChar char="o"/>
            </a:pPr>
            <a:r>
              <a:rPr lang="en-US" sz="1530" dirty="0" smtClean="0"/>
              <a:t>Going to do something crazy…</a:t>
            </a:r>
            <a:endParaRPr lang="en" dirty="0" smtClean="0"/>
          </a:p>
          <a:p>
            <a:pPr marL="349677" indent="-320537">
              <a:buSzPct val="208333"/>
              <a:buFont typeface="Arial"/>
              <a:buChar char="•"/>
            </a:pPr>
            <a:endParaRPr lang="en" dirty="0" smtClean="0"/>
          </a:p>
          <a:p>
            <a:pPr marL="349677" indent="-320537">
              <a:buSzPct val="208333"/>
              <a:buFont typeface="Arial"/>
              <a:buChar char="•"/>
            </a:pPr>
            <a:r>
              <a:rPr lang="en" dirty="0" smtClean="0"/>
              <a:t>Use 1.1M train set as unlabeled data</a:t>
            </a:r>
          </a:p>
          <a:p>
            <a:pPr marL="699354" lvl="1" indent="-291398">
              <a:lnSpc>
                <a:spcPct val="150000"/>
              </a:lnSpc>
              <a:buFont typeface="Courier New"/>
              <a:buChar char="o"/>
            </a:pPr>
            <a:r>
              <a:rPr lang="en-US" sz="1530" dirty="0"/>
              <a:t>t</a:t>
            </a:r>
            <a:r>
              <a:rPr lang="en" sz="1530" dirty="0"/>
              <a:t>hrow away original “correct” labeles</a:t>
            </a:r>
          </a:p>
          <a:p>
            <a:pPr marL="699354" lvl="1" indent="-291398">
              <a:lnSpc>
                <a:spcPct val="150000"/>
              </a:lnSpc>
              <a:buFont typeface="Courier New"/>
              <a:buChar char="o"/>
            </a:pPr>
            <a:r>
              <a:rPr lang="en-US" sz="1530" dirty="0"/>
              <a:t>r</a:t>
            </a:r>
            <a:r>
              <a:rPr lang="en" sz="1530" dirty="0"/>
              <a:t>eplace with soft targets from deep model</a:t>
            </a:r>
          </a:p>
          <a:p>
            <a:pPr marL="699354" lvl="1" indent="-291398">
              <a:lnSpc>
                <a:spcPct val="150000"/>
              </a:lnSpc>
              <a:buFont typeface="Courier New"/>
              <a:buChar char="o"/>
            </a:pPr>
            <a:r>
              <a:rPr lang="en-US" sz="1530" dirty="0"/>
              <a:t>t</a:t>
            </a:r>
            <a:r>
              <a:rPr lang="en" sz="1530" dirty="0"/>
              <a:t>rain student to mimic deep teacher model</a:t>
            </a:r>
          </a:p>
          <a:p>
            <a:pPr marL="699354" lvl="1" indent="-291398">
              <a:lnSpc>
                <a:spcPct val="150000"/>
              </a:lnSpc>
              <a:buFont typeface="Courier New"/>
              <a:buChar char="o"/>
            </a:pPr>
            <a:endParaRPr lang="en" sz="1530" dirty="0"/>
          </a:p>
          <a:p>
            <a:pPr marL="699354" lvl="1" indent="-291398">
              <a:lnSpc>
                <a:spcPct val="150000"/>
              </a:lnSpc>
              <a:buFont typeface="Courier New"/>
              <a:buChar char="o"/>
            </a:pPr>
            <a:r>
              <a:rPr lang="en-US" sz="1530" dirty="0"/>
              <a:t>n</a:t>
            </a:r>
            <a:r>
              <a:rPr lang="en" sz="1530" dirty="0"/>
              <a:t>o extra unlabeled data for following TIMIT results</a:t>
            </a:r>
          </a:p>
          <a:p>
            <a:pPr marL="699354" lvl="1" indent="-291398">
              <a:lnSpc>
                <a:spcPct val="150000"/>
              </a:lnSpc>
              <a:buFont typeface="Courier New"/>
              <a:buChar char="o"/>
            </a:pPr>
            <a:r>
              <a:rPr lang="en-US" sz="1530" dirty="0"/>
              <a:t>t</a:t>
            </a:r>
            <a:r>
              <a:rPr lang="en" sz="1530" dirty="0"/>
              <a:t>his makes model </a:t>
            </a:r>
            <a:r>
              <a:rPr lang="en" sz="1530" dirty="0" smtClean="0"/>
              <a:t>compression </a:t>
            </a:r>
            <a:r>
              <a:rPr lang="en" sz="1530" dirty="0"/>
              <a:t>less accurate</a:t>
            </a:r>
          </a:p>
          <a:p>
            <a:pPr marL="699354" lvl="1" indent="-291398">
              <a:lnSpc>
                <a:spcPct val="150000"/>
              </a:lnSpc>
              <a:buFont typeface="Courier New"/>
              <a:buChar char="o"/>
            </a:pPr>
            <a:r>
              <a:rPr lang="en-US" sz="1530" dirty="0"/>
              <a:t>w</a:t>
            </a:r>
            <a:r>
              <a:rPr lang="en" sz="1530" dirty="0"/>
              <a:t>e’ll use trickery to overcome </a:t>
            </a:r>
            <a:r>
              <a:rPr lang="en" sz="1530" dirty="0" smtClean="0"/>
              <a:t>some of the accuracy loss</a:t>
            </a:r>
            <a:endParaRPr lang="en" sz="1530" dirty="0"/>
          </a:p>
        </p:txBody>
      </p:sp>
    </p:spTree>
    <p:extLst>
      <p:ext uri="{BB962C8B-B14F-4D97-AF65-F5344CB8AC3E}">
        <p14:creationId xmlns:p14="http://schemas.microsoft.com/office/powerpoint/2010/main" val="271888728"/>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296862"/>
            <a:ext cx="6294537" cy="1718383"/>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 </a:t>
            </a:r>
            <a:br>
              <a:rPr lang="en" dirty="0" smtClean="0">
                <a:solidFill>
                  <a:srgbClr val="1C4587"/>
                </a:solidFill>
              </a:rPr>
            </a:br>
            <a:r>
              <a:rPr lang="en" dirty="0" smtClean="0">
                <a:solidFill>
                  <a:srgbClr val="1C4587"/>
                </a:solidFill>
              </a:rPr>
              <a:t/>
            </a:r>
            <a:br>
              <a:rPr lang="en" dirty="0" smtClean="0">
                <a:solidFill>
                  <a:srgbClr val="1C4587"/>
                </a:solidFill>
              </a:rPr>
            </a:br>
            <a:r>
              <a:rPr lang="en" dirty="0" smtClean="0">
                <a:solidFill>
                  <a:srgbClr val="1C4587"/>
                </a:solidFill>
              </a:rPr>
              <a:t>How </a:t>
            </a:r>
            <a:r>
              <a:rPr lang="en" dirty="0" smtClean="0"/>
              <a:t>to</a:t>
            </a:r>
            <a:r>
              <a:rPr lang="en" dirty="0" smtClean="0">
                <a:solidFill>
                  <a:srgbClr val="1C4587"/>
                </a:solidFill>
              </a:rPr>
              <a:t> </a:t>
            </a:r>
            <a:r>
              <a:rPr lang="en" dirty="0" smtClean="0"/>
              <a:t>train a Shallow NN to be as accurate as a state-of-the-art Deep NN/Conv NN</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b="1" dirty="0" smtClean="0">
              <a:solidFill>
                <a:srgbClr val="C00000"/>
              </a:solidFill>
            </a:endParaRPr>
          </a:p>
          <a:p>
            <a:pPr marL="349677" indent="-320537">
              <a:buClr>
                <a:schemeClr val="dk1"/>
              </a:buClr>
              <a:buSzPct val="208333"/>
              <a:buFont typeface="Arial"/>
              <a:buChar char="•"/>
            </a:pPr>
            <a:r>
              <a:rPr lang="en" b="1" dirty="0" smtClean="0">
                <a:solidFill>
                  <a:srgbClr val="C00000"/>
                </a:solidFill>
              </a:rPr>
              <a:t>Model Compression --- regression, but to what targets?</a:t>
            </a:r>
          </a:p>
          <a:p>
            <a:pPr marL="349677" indent="-320537">
              <a:buSzPct val="208333"/>
              <a:buFont typeface="Arial"/>
              <a:buChar char="•"/>
            </a:pPr>
            <a:endParaRPr lang="en" dirty="0" smtClean="0"/>
          </a:p>
          <a:p>
            <a:pPr marL="349677" indent="-320537">
              <a:buSzPct val="208333"/>
              <a:buFont typeface="Arial"/>
              <a:buChar char="•"/>
            </a:pPr>
            <a:r>
              <a:rPr lang="en" dirty="0" smtClean="0"/>
              <a:t>Speed-up </a:t>
            </a:r>
            <a:r>
              <a:rPr lang="en" dirty="0"/>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Ensembles of CNNs</a:t>
            </a:r>
          </a:p>
        </p:txBody>
      </p:sp>
    </p:spTree>
    <p:extLst>
      <p:ext uri="{BB962C8B-B14F-4D97-AF65-F5344CB8AC3E}">
        <p14:creationId xmlns:p14="http://schemas.microsoft.com/office/powerpoint/2010/main" val="2530869401"/>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891702" y="868586"/>
            <a:ext cx="7657448" cy="874241"/>
          </a:xfrm>
          <a:prstGeom prst="rect">
            <a:avLst/>
          </a:prstGeom>
        </p:spPr>
        <p:txBody>
          <a:bodyPr vert="horz" wrap="square" lIns="69928" tIns="69928" rIns="69928" bIns="69928" rtlCol="0" anchor="b" anchorCtr="0">
            <a:noAutofit/>
          </a:bodyPr>
          <a:lstStyle/>
          <a:p>
            <a:pPr lvl="0" rtl="0">
              <a:buNone/>
            </a:pPr>
            <a:r>
              <a:rPr lang="en" dirty="0" smtClean="0"/>
              <a:t>Log probability o</a:t>
            </a:r>
            <a:r>
              <a:rPr lang="en" dirty="0" smtClean="0">
                <a:solidFill>
                  <a:srgbClr val="1C4587"/>
                </a:solidFill>
              </a:rPr>
              <a:t>bjective function for compression mimic learning</a:t>
            </a:r>
            <a:endParaRPr lang="en" dirty="0">
              <a:solidFill>
                <a:srgbClr val="1C4587"/>
              </a:solidFill>
            </a:endParaRPr>
          </a:p>
        </p:txBody>
      </p:sp>
      <p:sp>
        <p:nvSpPr>
          <p:cNvPr id="154" name="Shape 154"/>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407957" lvl="1" indent="0" algn="ctr">
              <a:buClr>
                <a:schemeClr val="dk1"/>
              </a:buClr>
              <a:buSzPct val="100000"/>
              <a:buNone/>
            </a:pPr>
            <a:r>
              <a:rPr lang="en" sz="1836" dirty="0"/>
              <a:t/>
            </a:r>
            <a:br>
              <a:rPr lang="en" sz="1836" dirty="0"/>
            </a:br>
            <a:r>
              <a:rPr lang="en" sz="1836" dirty="0"/>
              <a:t>convert original softmax 0/1 ⇒ regression with </a:t>
            </a:r>
            <a:br>
              <a:rPr lang="en" sz="1836" dirty="0"/>
            </a:br>
            <a:r>
              <a:rPr lang="en" sz="1836" dirty="0"/>
              <a:t>L2-loss on </a:t>
            </a:r>
            <a:r>
              <a:rPr lang="en" dirty="0" smtClean="0"/>
              <a:t>unnormalized </a:t>
            </a:r>
            <a:r>
              <a:rPr lang="en" dirty="0"/>
              <a:t>log </a:t>
            </a:r>
            <a:r>
              <a:rPr lang="en" dirty="0" smtClean="0"/>
              <a:t>probabilities (logits*)</a:t>
            </a:r>
            <a:endParaRPr lang="en" dirty="0"/>
          </a:p>
          <a:p>
            <a:endParaRPr lang="en" dirty="0"/>
          </a:p>
        </p:txBody>
      </p:sp>
      <p:sp>
        <p:nvSpPr>
          <p:cNvPr id="155" name="Shape 155"/>
          <p:cNvSpPr/>
          <p:nvPr/>
        </p:nvSpPr>
        <p:spPr>
          <a:xfrm>
            <a:off x="1577444" y="3211536"/>
            <a:ext cx="6105118" cy="1923331"/>
          </a:xfrm>
          <a:prstGeom prst="rect">
            <a:avLst/>
          </a:prstGeom>
          <a:blipFill>
            <a:blip r:embed="rId3"/>
            <a:stretch>
              <a:fillRect/>
            </a:stretch>
          </a:blipFill>
          <a:ln>
            <a:noFill/>
          </a:ln>
        </p:spPr>
      </p:sp>
      <p:sp>
        <p:nvSpPr>
          <p:cNvPr id="2" name="Rectangle 1"/>
          <p:cNvSpPr/>
          <p:nvPr/>
        </p:nvSpPr>
        <p:spPr>
          <a:xfrm>
            <a:off x="0" y="5935662"/>
            <a:ext cx="9011503" cy="374846"/>
          </a:xfrm>
          <a:prstGeom prst="rect">
            <a:avLst/>
          </a:prstGeom>
        </p:spPr>
        <p:txBody>
          <a:bodyPr wrap="square">
            <a:spAutoFit/>
          </a:bodyPr>
          <a:lstStyle/>
          <a:p>
            <a:pPr marL="407957" lvl="1" indent="0" algn="ctr">
              <a:buClr>
                <a:schemeClr val="dk1"/>
              </a:buClr>
              <a:buSzPct val="100000"/>
              <a:buNone/>
            </a:pPr>
            <a:r>
              <a:rPr lang="en" sz="1836" dirty="0" smtClean="0"/>
              <a:t>*similar to temperature parameter in Hinton’s recent “Dark Knowledge” work</a:t>
            </a:r>
            <a:endParaRPr lang="en" dirty="0"/>
          </a:p>
        </p:txBody>
      </p:sp>
    </p:spTree>
    <p:extLst>
      <p:ext uri="{BB962C8B-B14F-4D97-AF65-F5344CB8AC3E}">
        <p14:creationId xmlns:p14="http://schemas.microsoft.com/office/powerpoint/2010/main" val="2605484865"/>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115997"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Speech </a:t>
            </a:r>
            <a:r>
              <a:rPr lang="en" dirty="0">
                <a:solidFill>
                  <a:srgbClr val="1C4587"/>
                </a:solidFill>
              </a:rPr>
              <a:t>Recognition with </a:t>
            </a:r>
            <a:r>
              <a:rPr lang="en" dirty="0" smtClean="0">
                <a:solidFill>
                  <a:srgbClr val="1C4587"/>
                </a:solidFill>
              </a:rPr>
              <a:t>deep </a:t>
            </a:r>
            <a:r>
              <a:rPr lang="en" dirty="0">
                <a:solidFill>
                  <a:srgbClr val="1C4587"/>
                </a:solidFill>
              </a:rPr>
              <a:t>learning</a:t>
            </a:r>
          </a:p>
        </p:txBody>
      </p:sp>
      <p:sp>
        <p:nvSpPr>
          <p:cNvPr id="51" name="Shape 51"/>
          <p:cNvSpPr txBox="1">
            <a:spLocks noGrp="1"/>
          </p:cNvSpPr>
          <p:nvPr>
            <p:ph type="body" idx="1"/>
          </p:nvPr>
        </p:nvSpPr>
        <p:spPr>
          <a:xfrm>
            <a:off x="1002240" y="1882463"/>
            <a:ext cx="6547328" cy="3799622"/>
          </a:xfrm>
          <a:prstGeom prst="rect">
            <a:avLst/>
          </a:prstGeom>
        </p:spPr>
        <p:txBody>
          <a:bodyPr vert="horz" wrap="square" lIns="69928" tIns="69928" rIns="69928" bIns="69928" rtlCol="0" anchor="t" anchorCtr="0">
            <a:noAutofit/>
          </a:bodyPr>
          <a:lstStyle/>
          <a:p>
            <a:pPr marL="101989" indent="0">
              <a:buNone/>
            </a:pPr>
            <a:r>
              <a:rPr lang="en" dirty="0" smtClean="0"/>
              <a:t>Progress on TIMIT over years:</a:t>
            </a:r>
            <a:endParaRPr lang="en" dirty="0"/>
          </a:p>
          <a:p>
            <a:endParaRPr lang="en" dirty="0"/>
          </a:p>
          <a:p>
            <a:endParaRPr lang="en" dirty="0"/>
          </a:p>
        </p:txBody>
      </p:sp>
      <p:graphicFrame>
        <p:nvGraphicFramePr>
          <p:cNvPr id="4" name="Shape 58"/>
          <p:cNvGraphicFramePr/>
          <p:nvPr>
            <p:extLst>
              <p:ext uri="{D42A27DB-BD31-4B8C-83A1-F6EECF244321}">
                <p14:modId xmlns:p14="http://schemas.microsoft.com/office/powerpoint/2010/main" val="3564888416"/>
              </p:ext>
            </p:extLst>
          </p:nvPr>
        </p:nvGraphicFramePr>
        <p:xfrm>
          <a:off x="1380657" y="2468650"/>
          <a:ext cx="5797010" cy="1958254"/>
        </p:xfrm>
        <a:graphic>
          <a:graphicData uri="http://schemas.openxmlformats.org/drawingml/2006/table">
            <a:tbl>
              <a:tblPr>
                <a:noFill/>
              </a:tblPr>
              <a:tblGrid>
                <a:gridCol w="1159402"/>
                <a:gridCol w="1159402"/>
                <a:gridCol w="1159402"/>
                <a:gridCol w="1159402"/>
                <a:gridCol w="1159402"/>
              </a:tblGrid>
              <a:tr h="979127">
                <a:tc>
                  <a:txBody>
                    <a:bodyPr/>
                    <a:lstStyle/>
                    <a:p>
                      <a:pPr lvl="0" rtl="0">
                        <a:buNone/>
                      </a:pPr>
                      <a:r>
                        <a:rPr lang="en" sz="1300" dirty="0"/>
                        <a:t>Bayesian HMM</a:t>
                      </a:r>
                    </a:p>
                    <a:p>
                      <a:pPr lvl="0" rtl="0">
                        <a:buNone/>
                      </a:pPr>
                      <a:r>
                        <a:rPr lang="en" sz="1300" dirty="0"/>
                        <a:t>(1998)</a:t>
                      </a:r>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a:p>
                  </a:txBody>
                  <a:tcPr marL="69928" marR="69928" marT="69928" marB="69928"/>
                </a:tc>
              </a:tr>
              <a:tr h="979127">
                <a:tc>
                  <a:txBody>
                    <a:bodyPr/>
                    <a:lstStyle/>
                    <a:p>
                      <a:pPr lvl="0" rtl="0">
                        <a:buNone/>
                      </a:pPr>
                      <a:r>
                        <a:rPr lang="en" sz="1300" dirty="0"/>
                        <a:t>25.6</a:t>
                      </a:r>
                      <a:r>
                        <a:rPr lang="en" sz="1300" dirty="0" smtClean="0"/>
                        <a:t>% triphone</a:t>
                      </a:r>
                    </a:p>
                    <a:p>
                      <a:pPr lvl="0" rtl="0">
                        <a:buNone/>
                      </a:pPr>
                      <a:r>
                        <a:rPr lang="en" sz="1300" dirty="0" smtClean="0"/>
                        <a:t>24.8%</a:t>
                      </a:r>
                      <a:r>
                        <a:rPr lang="en" sz="1300" baseline="0" dirty="0" smtClean="0"/>
                        <a:t> monophone</a:t>
                      </a:r>
                      <a:endParaRPr lang="en" sz="1300" dirty="0"/>
                    </a:p>
                  </a:txBody>
                  <a:tcPr marL="69928" marR="69928" marT="69928" marB="69928"/>
                </a:tc>
                <a:tc>
                  <a:txBody>
                    <a:bodyPr/>
                    <a:lstStyle/>
                    <a:p>
                      <a:pPr lvl="0" rtl="0">
                        <a:buNone/>
                      </a:pPr>
                      <a:endParaRPr lang="en" sz="1300"/>
                    </a:p>
                  </a:txBody>
                  <a:tcPr marL="69928" marR="69928" marT="69928" marB="69928"/>
                </a:tc>
                <a:tc>
                  <a:txBody>
                    <a:bodyPr/>
                    <a:lstStyle/>
                    <a:p>
                      <a:pPr lvl="0" rtl="0">
                        <a:buNone/>
                      </a:pPr>
                      <a:endParaRPr lang="en" sz="1300"/>
                    </a:p>
                  </a:txBody>
                  <a:tcPr marL="69928" marR="69928" marT="69928" marB="69928"/>
                </a:tc>
                <a:tc>
                  <a:txBody>
                    <a:bodyPr/>
                    <a:lstStyle/>
                    <a:p>
                      <a:pPr lvl="0" rtl="0">
                        <a:buNone/>
                      </a:pPr>
                      <a:endParaRPr lang="en" sz="1300" dirty="0"/>
                    </a:p>
                  </a:txBody>
                  <a:tcPr marL="69928" marR="69928" marT="69928" marB="69928"/>
                </a:tc>
                <a:tc>
                  <a:txBody>
                    <a:bodyPr/>
                    <a:lstStyle/>
                    <a:p>
                      <a:pPr lvl="0" rtl="0">
                        <a:buNone/>
                      </a:pPr>
                      <a:endParaRPr lang="en" sz="1300" dirty="0"/>
                    </a:p>
                  </a:txBody>
                  <a:tcPr marL="69928" marR="69928" marT="69928" marB="69928"/>
                </a:tc>
              </a:tr>
            </a:tbl>
          </a:graphicData>
        </a:graphic>
      </p:graphicFrame>
      <p:sp>
        <p:nvSpPr>
          <p:cNvPr id="6" name="Shape 59"/>
          <p:cNvSpPr txBox="1"/>
          <p:nvPr/>
        </p:nvSpPr>
        <p:spPr>
          <a:xfrm>
            <a:off x="663122" y="5040181"/>
            <a:ext cx="2149846" cy="349697"/>
          </a:xfrm>
          <a:prstGeom prst="rect">
            <a:avLst/>
          </a:prstGeom>
        </p:spPr>
        <p:txBody>
          <a:bodyPr lIns="69928" tIns="69928" rIns="69928" bIns="69928" anchor="t" anchorCtr="0">
            <a:noAutofit/>
          </a:bodyPr>
          <a:lstStyle/>
          <a:p>
            <a:pPr lvl="0" rtl="0">
              <a:buNone/>
            </a:pPr>
            <a:r>
              <a:rPr lang="en" sz="1377" dirty="0">
                <a:solidFill>
                  <a:srgbClr val="FF0000"/>
                </a:solidFill>
              </a:rPr>
              <a:t>record stood for 10 years!</a:t>
            </a:r>
          </a:p>
        </p:txBody>
      </p:sp>
      <p:cxnSp>
        <p:nvCxnSpPr>
          <p:cNvPr id="3" name="Straight Arrow Connector 2"/>
          <p:cNvCxnSpPr/>
          <p:nvPr/>
        </p:nvCxnSpPr>
        <p:spPr>
          <a:xfrm flipV="1">
            <a:off x="1806024" y="4525875"/>
            <a:ext cx="0" cy="51430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993873"/>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120282" y="868586"/>
            <a:ext cx="6294537" cy="874241"/>
          </a:xfrm>
          <a:prstGeom prst="rect">
            <a:avLst/>
          </a:prstGeom>
        </p:spPr>
        <p:txBody>
          <a:bodyPr vert="horz" wrap="square" lIns="69928" tIns="69928" rIns="69928" bIns="69928" rtlCol="0" anchor="b" anchorCtr="0">
            <a:noAutofit/>
          </a:bodyPr>
          <a:lstStyle/>
          <a:p>
            <a:pPr lvl="0" rtl="0">
              <a:buNone/>
            </a:pPr>
            <a:r>
              <a:rPr lang="en">
                <a:solidFill>
                  <a:srgbClr val="1C4587"/>
                </a:solidFill>
              </a:rPr>
              <a:t>Objective function*</a:t>
            </a:r>
          </a:p>
        </p:txBody>
      </p:sp>
      <p:sp>
        <p:nvSpPr>
          <p:cNvPr id="161" name="Shape 161"/>
          <p:cNvSpPr txBox="1">
            <a:spLocks noGrp="1"/>
          </p:cNvSpPr>
          <p:nvPr>
            <p:ph type="body" idx="1"/>
          </p:nvPr>
        </p:nvSpPr>
        <p:spPr>
          <a:xfrm>
            <a:off x="1120282"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a:t>Make learning even easier by normalizing the targets*</a:t>
            </a:r>
          </a:p>
          <a:p>
            <a:pPr marL="699354" lvl="1" indent="-291398">
              <a:buClr>
                <a:schemeClr val="dk1"/>
              </a:buClr>
              <a:buSzPct val="100000"/>
              <a:buFont typeface="Courier New"/>
              <a:buChar char="o"/>
            </a:pPr>
            <a:r>
              <a:rPr lang="en"/>
              <a:t>sorry, don’t have hard numbers on this yet</a:t>
            </a:r>
          </a:p>
          <a:p>
            <a:endParaRPr lang="en"/>
          </a:p>
          <a:p>
            <a:endParaRPr lang="en"/>
          </a:p>
        </p:txBody>
      </p:sp>
      <p:sp>
        <p:nvSpPr>
          <p:cNvPr id="162" name="Shape 162"/>
          <p:cNvSpPr/>
          <p:nvPr/>
        </p:nvSpPr>
        <p:spPr>
          <a:xfrm>
            <a:off x="2070943" y="2784928"/>
            <a:ext cx="4393215" cy="2897157"/>
          </a:xfrm>
          <a:prstGeom prst="rect">
            <a:avLst/>
          </a:prstGeom>
          <a:blipFill>
            <a:blip r:embed="rId3"/>
            <a:stretch>
              <a:fillRect/>
            </a:stretch>
          </a:blipFill>
          <a:ln>
            <a:noFill/>
          </a:ln>
        </p:spPr>
      </p:sp>
    </p:spTree>
    <p:extLst>
      <p:ext uri="{BB962C8B-B14F-4D97-AF65-F5344CB8AC3E}">
        <p14:creationId xmlns:p14="http://schemas.microsoft.com/office/powerpoint/2010/main" val="2985606918"/>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6328" y="2098477"/>
            <a:ext cx="8393907" cy="1015504"/>
          </a:xfrm>
        </p:spPr>
        <p:txBody>
          <a:bodyPr/>
          <a:lstStyle/>
          <a:p>
            <a:pPr marL="0" indent="0" algn="ctr">
              <a:buNone/>
            </a:pPr>
            <a:r>
              <a:rPr lang="en-US" sz="5999" dirty="0"/>
              <a:t>Results on TIMIT</a:t>
            </a:r>
          </a:p>
        </p:txBody>
      </p:sp>
    </p:spTree>
    <p:extLst>
      <p:ext uri="{BB962C8B-B14F-4D97-AF65-F5344CB8AC3E}">
        <p14:creationId xmlns:p14="http://schemas.microsoft.com/office/powerpoint/2010/main" val="3617858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28" y="874539"/>
            <a:ext cx="8722706" cy="5245447"/>
          </a:xfrm>
          <a:prstGeom prst="rect">
            <a:avLst/>
          </a:prstGeom>
          <a:ln>
            <a:solidFill>
              <a:schemeClr val="accent1"/>
            </a:solidFill>
          </a:ln>
        </p:spPr>
      </p:pic>
    </p:spTree>
    <p:extLst>
      <p:ext uri="{BB962C8B-B14F-4D97-AF65-F5344CB8AC3E}">
        <p14:creationId xmlns:p14="http://schemas.microsoft.com/office/powerpoint/2010/main" val="38580377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0" y="874539"/>
            <a:ext cx="8746003" cy="5245447"/>
          </a:xfrm>
          <a:prstGeom prst="rect">
            <a:avLst/>
          </a:prstGeom>
          <a:ln>
            <a:solidFill>
              <a:schemeClr val="accent1"/>
            </a:solidFill>
          </a:ln>
        </p:spPr>
      </p:pic>
    </p:spTree>
    <p:extLst>
      <p:ext uri="{BB962C8B-B14F-4D97-AF65-F5344CB8AC3E}">
        <p14:creationId xmlns:p14="http://schemas.microsoft.com/office/powerpoint/2010/main" val="11727173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65" y="874539"/>
            <a:ext cx="8737032" cy="5245447"/>
          </a:xfrm>
          <a:prstGeom prst="rect">
            <a:avLst/>
          </a:prstGeom>
          <a:ln>
            <a:solidFill>
              <a:schemeClr val="accent1"/>
            </a:solidFill>
          </a:ln>
        </p:spPr>
      </p:pic>
    </p:spTree>
    <p:extLst>
      <p:ext uri="{BB962C8B-B14F-4D97-AF65-F5344CB8AC3E}">
        <p14:creationId xmlns:p14="http://schemas.microsoft.com/office/powerpoint/2010/main" val="14600788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72" y="874539"/>
            <a:ext cx="8740618" cy="5245447"/>
          </a:xfrm>
          <a:prstGeom prst="rect">
            <a:avLst/>
          </a:prstGeom>
          <a:ln>
            <a:solidFill>
              <a:schemeClr val="accent1"/>
            </a:solidFill>
          </a:ln>
        </p:spPr>
      </p:pic>
    </p:spTree>
    <p:extLst>
      <p:ext uri="{BB962C8B-B14F-4D97-AF65-F5344CB8AC3E}">
        <p14:creationId xmlns:p14="http://schemas.microsoft.com/office/powerpoint/2010/main" val="32016958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91" y="874539"/>
            <a:ext cx="8731654" cy="5245447"/>
          </a:xfrm>
          <a:prstGeom prst="rect">
            <a:avLst/>
          </a:prstGeom>
          <a:ln>
            <a:solidFill>
              <a:schemeClr val="accent1"/>
            </a:solidFill>
          </a:ln>
        </p:spPr>
      </p:pic>
    </p:spTree>
    <p:extLst>
      <p:ext uri="{BB962C8B-B14F-4D97-AF65-F5344CB8AC3E}">
        <p14:creationId xmlns:p14="http://schemas.microsoft.com/office/powerpoint/2010/main" val="18076126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91670" y="1775181"/>
            <a:ext cx="4522026" cy="4179322"/>
          </a:xfrm>
          <a:prstGeom prst="rect">
            <a:avLst/>
          </a:prstGeom>
          <a:ln>
            <a:solidFill>
              <a:schemeClr val="accent1"/>
            </a:solidFill>
          </a:ln>
        </p:spPr>
      </p:pic>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4710080" y="1775182"/>
            <a:ext cx="4524812" cy="4175035"/>
          </a:xfrm>
          <a:prstGeom prst="rect">
            <a:avLst/>
          </a:prstGeom>
          <a:ln>
            <a:solidFill>
              <a:schemeClr val="accent1"/>
            </a:solidFill>
          </a:ln>
        </p:spPr>
      </p:pic>
      <p:sp>
        <p:nvSpPr>
          <p:cNvPr id="2" name="TextBox 1"/>
          <p:cNvSpPr txBox="1"/>
          <p:nvPr/>
        </p:nvSpPr>
        <p:spPr>
          <a:xfrm>
            <a:off x="1291719" y="1097166"/>
            <a:ext cx="6327798" cy="512430"/>
          </a:xfrm>
          <a:prstGeom prst="rect">
            <a:avLst/>
          </a:prstGeom>
          <a:noFill/>
        </p:spPr>
        <p:txBody>
          <a:bodyPr wrap="none" lIns="137148" tIns="109719" rIns="137148" bIns="109719" rtlCol="0">
            <a:spAutoFit/>
          </a:bodyPr>
          <a:lstStyle/>
          <a:p>
            <a:pPr>
              <a:lnSpc>
                <a:spcPct val="90000"/>
              </a:lnSpc>
              <a:spcAft>
                <a:spcPts val="450"/>
              </a:spcAft>
            </a:pPr>
            <a:r>
              <a:rPr lang="en-US" sz="2100" dirty="0">
                <a:gradFill>
                  <a:gsLst>
                    <a:gs pos="2917">
                      <a:schemeClr val="tx1"/>
                    </a:gs>
                    <a:gs pos="30000">
                      <a:schemeClr val="tx1"/>
                    </a:gs>
                  </a:gsLst>
                  <a:lin ang="5400000" scaled="0"/>
                </a:gradFill>
              </a:rPr>
              <a:t>Development Set                                          Test Set</a:t>
            </a:r>
          </a:p>
        </p:txBody>
      </p:sp>
    </p:spTree>
    <p:extLst>
      <p:ext uri="{BB962C8B-B14F-4D97-AF65-F5344CB8AC3E}">
        <p14:creationId xmlns:p14="http://schemas.microsoft.com/office/powerpoint/2010/main" val="25611663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64" name="Rectangle 4"/>
          <p:cNvSpPr>
            <a:spLocks noGrp="1" noChangeArrowheads="1"/>
          </p:cNvSpPr>
          <p:nvPr>
            <p:ph type="title"/>
          </p:nvPr>
        </p:nvSpPr>
        <p:spPr/>
        <p:txBody>
          <a:bodyPr/>
          <a:lstStyle/>
          <a:p>
            <a:r>
              <a:rPr lang="en-US" dirty="0" smtClean="0"/>
              <a:t>So Why Does It Work?</a:t>
            </a:r>
          </a:p>
        </p:txBody>
      </p:sp>
      <p:sp>
        <p:nvSpPr>
          <p:cNvPr id="399365" name="Rectangle 5"/>
          <p:cNvSpPr>
            <a:spLocks noGrp="1" noChangeArrowheads="1"/>
          </p:cNvSpPr>
          <p:nvPr>
            <p:ph type="body" idx="4294967295"/>
          </p:nvPr>
        </p:nvSpPr>
        <p:spPr>
          <a:xfrm>
            <a:off x="155443" y="1476622"/>
            <a:ext cx="8971960" cy="5362469"/>
          </a:xfrm>
          <a:prstGeom prst="rect">
            <a:avLst/>
          </a:prstGeom>
        </p:spPr>
        <p:txBody>
          <a:bodyPr/>
          <a:lstStyle/>
          <a:p>
            <a:pPr>
              <a:defRPr/>
            </a:pPr>
            <a:r>
              <a:rPr lang="en-US" sz="2400" dirty="0">
                <a:ea typeface="+mn-ea"/>
                <a:cs typeface="+mn-cs"/>
              </a:rPr>
              <a:t>Why can </a:t>
            </a:r>
            <a:r>
              <a:rPr lang="en-US" sz="2400" dirty="0" smtClean="0">
                <a:ea typeface="+mn-ea"/>
                <a:cs typeface="+mn-cs"/>
              </a:rPr>
              <a:t>compression train small nets </a:t>
            </a:r>
            <a:r>
              <a:rPr lang="en-US" sz="2400" dirty="0">
                <a:ea typeface="+mn-ea"/>
                <a:cs typeface="+mn-cs"/>
              </a:rPr>
              <a:t>to mimic </a:t>
            </a:r>
            <a:r>
              <a:rPr lang="en-US" sz="2400" dirty="0" smtClean="0">
                <a:ea typeface="+mn-ea"/>
                <a:cs typeface="+mn-cs"/>
              </a:rPr>
              <a:t>complex models when </a:t>
            </a:r>
            <a:r>
              <a:rPr lang="en-US" sz="2400" dirty="0">
                <a:ea typeface="+mn-ea"/>
                <a:cs typeface="+mn-cs"/>
              </a:rPr>
              <a:t>we couldn’t train </a:t>
            </a:r>
            <a:r>
              <a:rPr lang="en-US" sz="2400" dirty="0" smtClean="0">
                <a:ea typeface="+mn-ea"/>
                <a:cs typeface="+mn-cs"/>
              </a:rPr>
              <a:t>small nets on </a:t>
            </a:r>
            <a:r>
              <a:rPr lang="en-US" sz="2400" dirty="0">
                <a:ea typeface="+mn-ea"/>
                <a:cs typeface="+mn-cs"/>
              </a:rPr>
              <a:t>original data?</a:t>
            </a:r>
          </a:p>
          <a:p>
            <a:pPr lvl="1">
              <a:defRPr/>
            </a:pPr>
            <a:endParaRPr lang="en-US" dirty="0" smtClean="0">
              <a:ea typeface="+mn-ea"/>
              <a:cs typeface="+mn-cs"/>
            </a:endParaRPr>
          </a:p>
          <a:p>
            <a:pPr lvl="1">
              <a:defRPr/>
            </a:pPr>
            <a:r>
              <a:rPr lang="en-US" dirty="0" smtClean="0">
                <a:ea typeface="+mn-ea"/>
                <a:cs typeface="+mn-cs"/>
              </a:rPr>
              <a:t>no </a:t>
            </a:r>
            <a:r>
              <a:rPr lang="en-US" dirty="0">
                <a:ea typeface="+mn-ea"/>
                <a:cs typeface="+mn-cs"/>
              </a:rPr>
              <a:t>extra labeled </a:t>
            </a:r>
            <a:r>
              <a:rPr lang="en-US" dirty="0" smtClean="0">
                <a:ea typeface="+mn-ea"/>
                <a:cs typeface="+mn-cs"/>
              </a:rPr>
              <a:t>data, but</a:t>
            </a:r>
            <a:endParaRPr lang="en-US" dirty="0">
              <a:ea typeface="+mn-ea"/>
              <a:cs typeface="+mn-cs"/>
            </a:endParaRPr>
          </a:p>
          <a:p>
            <a:pPr lvl="1">
              <a:defRPr/>
            </a:pPr>
            <a:r>
              <a:rPr lang="en-US" dirty="0">
                <a:ea typeface="+mn-ea"/>
                <a:cs typeface="+mn-cs"/>
              </a:rPr>
              <a:t>can make synthetic training set arbitrarily large so </a:t>
            </a:r>
            <a:r>
              <a:rPr lang="en-US" dirty="0" err="1">
                <a:ea typeface="+mn-ea"/>
                <a:cs typeface="+mn-cs"/>
              </a:rPr>
              <a:t>backprop</a:t>
            </a:r>
            <a:r>
              <a:rPr lang="en-US" dirty="0">
                <a:ea typeface="+mn-ea"/>
                <a:cs typeface="+mn-cs"/>
              </a:rPr>
              <a:t> doesn’t </a:t>
            </a:r>
            <a:r>
              <a:rPr lang="en-US" dirty="0" smtClean="0">
                <a:ea typeface="+mn-ea"/>
                <a:cs typeface="+mn-cs"/>
              </a:rPr>
              <a:t>overfit</a:t>
            </a:r>
          </a:p>
          <a:p>
            <a:pPr lvl="1">
              <a:defRPr/>
            </a:pPr>
            <a:endParaRPr lang="en-US" dirty="0">
              <a:ea typeface="+mn-ea"/>
              <a:cs typeface="+mn-cs"/>
            </a:endParaRPr>
          </a:p>
          <a:p>
            <a:pPr lvl="1">
              <a:defRPr/>
            </a:pPr>
            <a:r>
              <a:rPr lang="en-US" dirty="0">
                <a:ea typeface="+mn-ea"/>
                <a:cs typeface="+mn-cs"/>
              </a:rPr>
              <a:t>censors bad data (wrong labels</a:t>
            </a:r>
            <a:r>
              <a:rPr lang="en-US" dirty="0" smtClean="0">
                <a:ea typeface="+mn-ea"/>
                <a:cs typeface="+mn-cs"/>
              </a:rPr>
              <a:t>)?</a:t>
            </a:r>
            <a:endParaRPr lang="en-US" dirty="0">
              <a:ea typeface="+mn-ea"/>
              <a:cs typeface="+mn-cs"/>
            </a:endParaRPr>
          </a:p>
          <a:p>
            <a:pPr lvl="1">
              <a:defRPr/>
            </a:pPr>
            <a:r>
              <a:rPr lang="en-US" dirty="0">
                <a:ea typeface="+mn-ea"/>
                <a:cs typeface="+mn-cs"/>
              </a:rPr>
              <a:t>censors hard-to-learn data</a:t>
            </a:r>
            <a:r>
              <a:rPr lang="en-US" dirty="0" smtClean="0">
                <a:ea typeface="+mn-ea"/>
                <a:cs typeface="+mn-cs"/>
              </a:rPr>
              <a:t>?</a:t>
            </a:r>
          </a:p>
          <a:p>
            <a:pPr lvl="1">
              <a:defRPr/>
            </a:pPr>
            <a:endParaRPr lang="en-US" dirty="0">
              <a:ea typeface="+mn-ea"/>
              <a:cs typeface="+mn-cs"/>
            </a:endParaRPr>
          </a:p>
          <a:p>
            <a:pPr lvl="1">
              <a:defRPr/>
            </a:pPr>
            <a:r>
              <a:rPr lang="en-US" dirty="0">
                <a:ea typeface="+mn-ea"/>
                <a:cs typeface="+mn-cs"/>
              </a:rPr>
              <a:t>function is “learning friendly”</a:t>
            </a:r>
          </a:p>
          <a:p>
            <a:pPr lvl="2">
              <a:defRPr/>
            </a:pPr>
            <a:r>
              <a:rPr lang="en-US" sz="1400" dirty="0">
                <a:ea typeface="+mn-ea"/>
                <a:cs typeface="+mn-cs"/>
              </a:rPr>
              <a:t>was learned by another model</a:t>
            </a:r>
          </a:p>
          <a:p>
            <a:pPr lvl="2">
              <a:defRPr/>
            </a:pPr>
            <a:r>
              <a:rPr lang="en-US" sz="1400" dirty="0">
                <a:ea typeface="+mn-ea"/>
                <a:cs typeface="+mn-cs"/>
              </a:rPr>
              <a:t>does not depend on features no available as </a:t>
            </a:r>
            <a:r>
              <a:rPr lang="en-US" sz="1400" dirty="0" smtClean="0">
                <a:ea typeface="+mn-ea"/>
                <a:cs typeface="+mn-cs"/>
              </a:rPr>
              <a:t>inputs</a:t>
            </a:r>
          </a:p>
          <a:p>
            <a:pPr lvl="2">
              <a:defRPr/>
            </a:pPr>
            <a:endParaRPr lang="en-US" sz="1400" dirty="0">
              <a:ea typeface="+mn-ea"/>
              <a:cs typeface="+mn-cs"/>
            </a:endParaRPr>
          </a:p>
          <a:p>
            <a:pPr lvl="1">
              <a:defRPr/>
            </a:pPr>
            <a:r>
              <a:rPr lang="en-US" dirty="0">
                <a:ea typeface="+mn-ea"/>
                <a:cs typeface="+mn-cs"/>
              </a:rPr>
              <a:t>soft targets easier to learn from without </a:t>
            </a:r>
            <a:r>
              <a:rPr lang="en-US" dirty="0" err="1">
                <a:ea typeface="+mn-ea"/>
                <a:cs typeface="+mn-cs"/>
              </a:rPr>
              <a:t>overfitting</a:t>
            </a:r>
            <a:r>
              <a:rPr lang="en-US" dirty="0">
                <a:ea typeface="+mn-ea"/>
                <a:cs typeface="+mn-cs"/>
              </a:rPr>
              <a:t> than hard 0/1 targets</a:t>
            </a:r>
          </a:p>
          <a:p>
            <a:pPr lvl="2">
              <a:defRPr/>
            </a:pPr>
            <a:r>
              <a:rPr lang="en-US" sz="1400" dirty="0">
                <a:ea typeface="+mn-ea"/>
                <a:cs typeface="+mn-cs"/>
              </a:rPr>
              <a:t>smooth, continuous decision </a:t>
            </a:r>
            <a:r>
              <a:rPr lang="en-US" sz="1400" dirty="0" smtClean="0">
                <a:ea typeface="+mn-ea"/>
                <a:cs typeface="+mn-cs"/>
              </a:rPr>
              <a:t>boundary</a:t>
            </a:r>
          </a:p>
          <a:p>
            <a:pPr lvl="2">
              <a:defRPr/>
            </a:pPr>
            <a:r>
              <a:rPr lang="en-US" sz="1400" dirty="0">
                <a:ea typeface="+mn-ea"/>
                <a:cs typeface="+mn-cs"/>
              </a:rPr>
              <a:t>g</a:t>
            </a:r>
            <a:r>
              <a:rPr lang="en-US" sz="1400" dirty="0" smtClean="0">
                <a:ea typeface="+mn-ea"/>
                <a:cs typeface="+mn-cs"/>
              </a:rPr>
              <a:t>ives student valuable extra multitask information (Hinton’s “Dark Knowledge”)</a:t>
            </a:r>
          </a:p>
        </p:txBody>
      </p:sp>
    </p:spTree>
    <p:extLst>
      <p:ext uri="{BB962C8B-B14F-4D97-AF65-F5344CB8AC3E}">
        <p14:creationId xmlns:p14="http://schemas.microsoft.com/office/powerpoint/2010/main" val="40412688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Shape 198"/>
          <p:cNvSpPr txBox="1">
            <a:spLocks noGrp="1"/>
          </p:cNvSpPr>
          <p:nvPr>
            <p:ph type="body" idx="1"/>
          </p:nvPr>
        </p:nvSpPr>
        <p:spPr>
          <a:xfrm>
            <a:off x="1511727" y="1158339"/>
            <a:ext cx="6294537" cy="64333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L</a:t>
            </a:r>
            <a:r>
              <a:rPr lang="en" dirty="0" smtClean="0"/>
              <a:t>ittle or no </a:t>
            </a:r>
            <a:r>
              <a:rPr lang="en" dirty="0"/>
              <a:t>regularization needed to prevent overfitting when </a:t>
            </a:r>
            <a:r>
              <a:rPr lang="en" dirty="0" smtClean="0"/>
              <a:t>mimic is trained on logP with squared error</a:t>
            </a:r>
            <a:endParaRPr lang="en" dirty="0"/>
          </a:p>
          <a:p>
            <a:endParaRPr lang="en" dirty="0"/>
          </a:p>
          <a:p>
            <a:endParaRPr lang="en" dirty="0"/>
          </a:p>
        </p:txBody>
      </p:sp>
      <p:sp>
        <p:nvSpPr>
          <p:cNvPr id="199" name="Shape 199"/>
          <p:cNvSpPr/>
          <p:nvPr/>
        </p:nvSpPr>
        <p:spPr>
          <a:xfrm>
            <a:off x="1234281" y="2049462"/>
            <a:ext cx="7086759" cy="4648200"/>
          </a:xfrm>
          <a:prstGeom prst="rect">
            <a:avLst/>
          </a:prstGeom>
          <a:blipFill>
            <a:blip r:embed="rId3"/>
            <a:srcRect/>
            <a:stretch>
              <a:fillRect l="-105132" r="4820"/>
            </a:stretch>
          </a:blipFill>
          <a:ln>
            <a:noFill/>
          </a:ln>
        </p:spPr>
      </p:sp>
      <p:pic>
        <p:nvPicPr>
          <p:cNvPr id="2" name="Picture 1"/>
          <p:cNvPicPr>
            <a:picLocks noChangeAspect="1"/>
          </p:cNvPicPr>
          <p:nvPr/>
        </p:nvPicPr>
        <p:blipFill>
          <a:blip r:embed="rId4"/>
          <a:stretch>
            <a:fillRect/>
          </a:stretch>
        </p:blipFill>
        <p:spPr>
          <a:xfrm>
            <a:off x="206719" y="296783"/>
            <a:ext cx="8913124" cy="914479"/>
          </a:xfrm>
          <a:prstGeom prst="rect">
            <a:avLst/>
          </a:prstGeom>
        </p:spPr>
      </p:pic>
    </p:spTree>
    <p:extLst>
      <p:ext uri="{BB962C8B-B14F-4D97-AF65-F5344CB8AC3E}">
        <p14:creationId xmlns:p14="http://schemas.microsoft.com/office/powerpoint/2010/main" val="3461354408"/>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115997"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Speech </a:t>
            </a:r>
            <a:r>
              <a:rPr lang="en" dirty="0">
                <a:solidFill>
                  <a:srgbClr val="1C4587"/>
                </a:solidFill>
              </a:rPr>
              <a:t>Recognition with </a:t>
            </a:r>
            <a:r>
              <a:rPr lang="en" dirty="0" smtClean="0">
                <a:solidFill>
                  <a:srgbClr val="1C4587"/>
                </a:solidFill>
              </a:rPr>
              <a:t>deep </a:t>
            </a:r>
            <a:r>
              <a:rPr lang="en" dirty="0">
                <a:solidFill>
                  <a:srgbClr val="1C4587"/>
                </a:solidFill>
              </a:rPr>
              <a:t>learning</a:t>
            </a:r>
          </a:p>
        </p:txBody>
      </p:sp>
      <p:sp>
        <p:nvSpPr>
          <p:cNvPr id="51" name="Shape 51"/>
          <p:cNvSpPr txBox="1">
            <a:spLocks noGrp="1"/>
          </p:cNvSpPr>
          <p:nvPr>
            <p:ph type="body" idx="1"/>
          </p:nvPr>
        </p:nvSpPr>
        <p:spPr>
          <a:xfrm>
            <a:off x="1002240" y="1882463"/>
            <a:ext cx="6547328" cy="3799622"/>
          </a:xfrm>
          <a:prstGeom prst="rect">
            <a:avLst/>
          </a:prstGeom>
        </p:spPr>
        <p:txBody>
          <a:bodyPr vert="horz" wrap="square" lIns="69928" tIns="69928" rIns="69928" bIns="69928" rtlCol="0" anchor="t" anchorCtr="0">
            <a:noAutofit/>
          </a:bodyPr>
          <a:lstStyle/>
          <a:p>
            <a:pPr marL="101989" indent="0">
              <a:buNone/>
            </a:pPr>
            <a:r>
              <a:rPr lang="en" dirty="0" smtClean="0"/>
              <a:t>Progress on TIMIT over years:</a:t>
            </a:r>
            <a:endParaRPr lang="en" dirty="0"/>
          </a:p>
          <a:p>
            <a:endParaRPr lang="en" dirty="0"/>
          </a:p>
          <a:p>
            <a:endParaRPr lang="en" dirty="0"/>
          </a:p>
        </p:txBody>
      </p:sp>
      <p:graphicFrame>
        <p:nvGraphicFramePr>
          <p:cNvPr id="4" name="Shape 58"/>
          <p:cNvGraphicFramePr/>
          <p:nvPr>
            <p:extLst>
              <p:ext uri="{D42A27DB-BD31-4B8C-83A1-F6EECF244321}">
                <p14:modId xmlns:p14="http://schemas.microsoft.com/office/powerpoint/2010/main" val="4171884631"/>
              </p:ext>
            </p:extLst>
          </p:nvPr>
        </p:nvGraphicFramePr>
        <p:xfrm>
          <a:off x="1380657" y="2468650"/>
          <a:ext cx="5797010" cy="1958254"/>
        </p:xfrm>
        <a:graphic>
          <a:graphicData uri="http://schemas.openxmlformats.org/drawingml/2006/table">
            <a:tbl>
              <a:tblPr>
                <a:noFill/>
              </a:tblPr>
              <a:tblGrid>
                <a:gridCol w="1159402"/>
                <a:gridCol w="1159402"/>
                <a:gridCol w="1159402"/>
                <a:gridCol w="1159402"/>
                <a:gridCol w="1159402"/>
              </a:tblGrid>
              <a:tr h="979127">
                <a:tc>
                  <a:txBody>
                    <a:bodyPr/>
                    <a:lstStyle/>
                    <a:p>
                      <a:pPr lvl="0" rtl="0">
                        <a:buNone/>
                      </a:pPr>
                      <a:r>
                        <a:rPr lang="en" sz="1300" dirty="0"/>
                        <a:t>Bayesian HMM</a:t>
                      </a:r>
                    </a:p>
                    <a:p>
                      <a:pPr lvl="0" rtl="0">
                        <a:buNone/>
                      </a:pPr>
                      <a:r>
                        <a:rPr lang="en" sz="1300" dirty="0"/>
                        <a:t>(1998)</a:t>
                      </a:r>
                    </a:p>
                  </a:txBody>
                  <a:tcPr marL="69928" marR="69928" marT="69928" marB="69928"/>
                </a:tc>
                <a:tc>
                  <a:txBody>
                    <a:bodyPr/>
                    <a:lstStyle/>
                    <a:p>
                      <a:pPr lvl="0" rtl="0">
                        <a:buNone/>
                      </a:pPr>
                      <a:r>
                        <a:rPr lang="en" sz="1300" dirty="0"/>
                        <a:t>HMM-DNN</a:t>
                      </a:r>
                    </a:p>
                    <a:p>
                      <a:pPr lvl="0" rtl="0">
                        <a:buNone/>
                      </a:pPr>
                      <a:r>
                        <a:rPr lang="en" sz="1300" dirty="0"/>
                        <a:t>(2009)</a:t>
                      </a:r>
                    </a:p>
                  </a:txBody>
                  <a:tcPr marL="69928" marR="69928" marT="69928" marB="69928"/>
                </a:tc>
                <a:tc>
                  <a:txBody>
                    <a:bodyPr/>
                    <a:lstStyle/>
                    <a:p>
                      <a:pPr lvl="0" rtl="0">
                        <a:buNone/>
                      </a:pPr>
                      <a:r>
                        <a:rPr lang="en" sz="1300"/>
                        <a:t>HMM-DNN </a:t>
                      </a:r>
                    </a:p>
                    <a:p>
                      <a:pPr lvl="0" rtl="0">
                        <a:buNone/>
                      </a:pPr>
                      <a:r>
                        <a:rPr lang="en" sz="1300"/>
                        <a:t>+dropout (2012)</a:t>
                      </a:r>
                    </a:p>
                  </a:txBody>
                  <a:tcPr marL="69928" marR="69928" marT="69928" marB="69928"/>
                </a:tc>
                <a:tc>
                  <a:txBody>
                    <a:bodyPr/>
                    <a:lstStyle/>
                    <a:p>
                      <a:pPr lvl="0" rtl="0">
                        <a:buNone/>
                      </a:pPr>
                      <a:r>
                        <a:rPr lang="en" sz="1300"/>
                        <a:t>HMM-CNN</a:t>
                      </a:r>
                    </a:p>
                    <a:p>
                      <a:pPr lvl="0" rtl="0">
                        <a:buNone/>
                      </a:pPr>
                      <a:r>
                        <a:rPr lang="en" sz="1300"/>
                        <a:t>(2013)</a:t>
                      </a:r>
                    </a:p>
                  </a:txBody>
                  <a:tcPr marL="69928" marR="69928" marT="69928" marB="69928"/>
                </a:tc>
                <a:tc>
                  <a:txBody>
                    <a:bodyPr/>
                    <a:lstStyle/>
                    <a:p>
                      <a:pPr lvl="0" rtl="0">
                        <a:buNone/>
                      </a:pPr>
                      <a:r>
                        <a:rPr lang="en" sz="1300"/>
                        <a:t>Deep Recurrent Neural Net</a:t>
                      </a:r>
                    </a:p>
                    <a:p>
                      <a:pPr lvl="0" rtl="0">
                        <a:buNone/>
                      </a:pPr>
                      <a:r>
                        <a:rPr lang="en" sz="1300"/>
                        <a:t>(2013)</a:t>
                      </a:r>
                    </a:p>
                  </a:txBody>
                  <a:tcPr marL="69928" marR="69928" marT="69928" marB="69928"/>
                </a:tc>
              </a:tr>
              <a:tr h="979127">
                <a:tc>
                  <a:txBody>
                    <a:bodyPr/>
                    <a:lstStyle/>
                    <a:p>
                      <a:pPr lvl="0" rtl="0">
                        <a:buNone/>
                      </a:pPr>
                      <a:r>
                        <a:rPr lang="en" sz="1300" dirty="0"/>
                        <a:t>25.6</a:t>
                      </a:r>
                      <a:r>
                        <a:rPr lang="en" sz="1300" dirty="0" smtClean="0"/>
                        <a:t>% triphone</a:t>
                      </a:r>
                    </a:p>
                    <a:p>
                      <a:pPr lvl="0" rtl="0">
                        <a:buNone/>
                      </a:pPr>
                      <a:r>
                        <a:rPr lang="en" sz="1300" dirty="0" smtClean="0"/>
                        <a:t>24.8%</a:t>
                      </a:r>
                      <a:r>
                        <a:rPr lang="en" sz="1300" baseline="0" dirty="0" smtClean="0"/>
                        <a:t> monophone</a:t>
                      </a:r>
                      <a:endParaRPr lang="en" sz="1300" dirty="0"/>
                    </a:p>
                  </a:txBody>
                  <a:tcPr marL="69928" marR="69928" marT="69928" marB="69928"/>
                </a:tc>
                <a:tc>
                  <a:txBody>
                    <a:bodyPr/>
                    <a:lstStyle/>
                    <a:p>
                      <a:pPr lvl="0" rtl="0">
                        <a:buNone/>
                      </a:pPr>
                      <a:r>
                        <a:rPr lang="en" sz="1300"/>
                        <a:t>23.0%</a:t>
                      </a:r>
                    </a:p>
                  </a:txBody>
                  <a:tcPr marL="69928" marR="69928" marT="69928" marB="69928"/>
                </a:tc>
                <a:tc>
                  <a:txBody>
                    <a:bodyPr/>
                    <a:lstStyle/>
                    <a:p>
                      <a:pPr lvl="0" rtl="0">
                        <a:buNone/>
                      </a:pPr>
                      <a:r>
                        <a:rPr lang="en" sz="1300"/>
                        <a:t>19.8%</a:t>
                      </a:r>
                    </a:p>
                  </a:txBody>
                  <a:tcPr marL="69928" marR="69928" marT="69928" marB="69928"/>
                </a:tc>
                <a:tc>
                  <a:txBody>
                    <a:bodyPr/>
                    <a:lstStyle/>
                    <a:p>
                      <a:pPr lvl="0" rtl="0">
                        <a:buNone/>
                      </a:pPr>
                      <a:r>
                        <a:rPr lang="en" sz="1300"/>
                        <a:t>18.7%</a:t>
                      </a:r>
                    </a:p>
                  </a:txBody>
                  <a:tcPr marL="69928" marR="69928" marT="69928" marB="69928"/>
                </a:tc>
                <a:tc>
                  <a:txBody>
                    <a:bodyPr/>
                    <a:lstStyle/>
                    <a:p>
                      <a:pPr lvl="0" rtl="0">
                        <a:buNone/>
                      </a:pPr>
                      <a:r>
                        <a:rPr lang="en" sz="1300"/>
                        <a:t>17.7%</a:t>
                      </a:r>
                    </a:p>
                  </a:txBody>
                  <a:tcPr marL="69928" marR="69928" marT="69928" marB="69928"/>
                </a:tc>
              </a:tr>
            </a:tbl>
          </a:graphicData>
        </a:graphic>
      </p:graphicFrame>
      <p:sp>
        <p:nvSpPr>
          <p:cNvPr id="6" name="Shape 59"/>
          <p:cNvSpPr txBox="1"/>
          <p:nvPr/>
        </p:nvSpPr>
        <p:spPr>
          <a:xfrm>
            <a:off x="663122" y="5040181"/>
            <a:ext cx="2149846" cy="349697"/>
          </a:xfrm>
          <a:prstGeom prst="rect">
            <a:avLst/>
          </a:prstGeom>
        </p:spPr>
        <p:txBody>
          <a:bodyPr lIns="69928" tIns="69928" rIns="69928" bIns="69928" anchor="t" anchorCtr="0">
            <a:noAutofit/>
          </a:bodyPr>
          <a:lstStyle/>
          <a:p>
            <a:pPr lvl="0" rtl="0">
              <a:buNone/>
            </a:pPr>
            <a:r>
              <a:rPr lang="en" sz="1377" dirty="0">
                <a:solidFill>
                  <a:srgbClr val="FF0000"/>
                </a:solidFill>
              </a:rPr>
              <a:t>record stood for 10 years!</a:t>
            </a:r>
          </a:p>
        </p:txBody>
      </p:sp>
      <p:cxnSp>
        <p:nvCxnSpPr>
          <p:cNvPr id="3" name="Straight Arrow Connector 2"/>
          <p:cNvCxnSpPr/>
          <p:nvPr/>
        </p:nvCxnSpPr>
        <p:spPr>
          <a:xfrm flipV="1">
            <a:off x="1806024" y="4525875"/>
            <a:ext cx="0" cy="51430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042323"/>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lvl="0" rtl="0">
              <a:buNone/>
            </a:pPr>
            <a:r>
              <a:rPr lang="en">
                <a:solidFill>
                  <a:srgbClr val="1C4587"/>
                </a:solidFill>
              </a:rPr>
              <a:t>Training mimic</a:t>
            </a:r>
            <a:r>
              <a:rPr lang="en"/>
              <a:t> SNNs</a:t>
            </a:r>
            <a:r>
              <a:rPr lang="en">
                <a:solidFill>
                  <a:srgbClr val="1C4587"/>
                </a:solidFill>
              </a:rPr>
              <a:t> on DNN teacher</a:t>
            </a:r>
          </a:p>
        </p:txBody>
      </p:sp>
      <p:sp>
        <p:nvSpPr>
          <p:cNvPr id="168" name="Shape 168"/>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smtClean="0"/>
              <a:t>accuracy </a:t>
            </a:r>
            <a:r>
              <a:rPr lang="en" dirty="0"/>
              <a:t>of </a:t>
            </a:r>
            <a:r>
              <a:rPr lang="en" dirty="0" smtClean="0"/>
              <a:t>SNN-mimic as model </a:t>
            </a:r>
            <a:r>
              <a:rPr lang="en" dirty="0"/>
              <a:t>complexity </a:t>
            </a:r>
            <a:r>
              <a:rPr lang="en" dirty="0" smtClean="0"/>
              <a:t>increases</a:t>
            </a:r>
            <a:r>
              <a:rPr lang="en" dirty="0"/>
              <a:t>:</a:t>
            </a:r>
          </a:p>
          <a:p>
            <a:endParaRPr lang="en" dirty="0"/>
          </a:p>
          <a:p>
            <a:r>
              <a:rPr lang="en" dirty="0" smtClean="0"/>
              <a:t>	   Development Set (50)		          Test Set (24)</a:t>
            </a:r>
            <a:endParaRPr lang="en" dirty="0"/>
          </a:p>
          <a:p>
            <a:endParaRPr lang="en" dirty="0"/>
          </a:p>
          <a:p>
            <a:endParaRPr lang="en" dirty="0"/>
          </a:p>
          <a:p>
            <a:endParaRPr lang="en" dirty="0"/>
          </a:p>
          <a:p>
            <a:endParaRPr lang="en" dirty="0"/>
          </a:p>
          <a:p>
            <a:endParaRPr lang="en" dirty="0"/>
          </a:p>
          <a:p>
            <a:endParaRPr lang="en" dirty="0"/>
          </a:p>
          <a:p>
            <a:endParaRPr lang="en" dirty="0"/>
          </a:p>
        </p:txBody>
      </p:sp>
      <p:sp>
        <p:nvSpPr>
          <p:cNvPr id="169" name="Shape 169"/>
          <p:cNvSpPr/>
          <p:nvPr/>
        </p:nvSpPr>
        <p:spPr>
          <a:xfrm>
            <a:off x="1642599" y="2908798"/>
            <a:ext cx="6041347" cy="2509255"/>
          </a:xfrm>
          <a:prstGeom prst="rect">
            <a:avLst/>
          </a:prstGeom>
          <a:blipFill>
            <a:blip r:embed="rId3"/>
            <a:stretch>
              <a:fillRect/>
            </a:stretch>
          </a:blipFill>
          <a:ln>
            <a:noFill/>
          </a:ln>
        </p:spPr>
      </p:sp>
    </p:spTree>
    <p:extLst>
      <p:ext uri="{BB962C8B-B14F-4D97-AF65-F5344CB8AC3E}">
        <p14:creationId xmlns:p14="http://schemas.microsoft.com/office/powerpoint/2010/main" val="2368424421"/>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a:solidFill>
                  <a:srgbClr val="1C4587"/>
                </a:solidFill>
              </a:rPr>
              <a:t>Training mimic</a:t>
            </a:r>
            <a:r>
              <a:rPr lang="en"/>
              <a:t> SNNs</a:t>
            </a:r>
            <a:r>
              <a:rPr lang="en">
                <a:solidFill>
                  <a:srgbClr val="1C4587"/>
                </a:solidFill>
              </a:rPr>
              <a:t> on DNN teacher</a:t>
            </a:r>
          </a:p>
        </p:txBody>
      </p:sp>
      <p:sp>
        <p:nvSpPr>
          <p:cNvPr id="175" name="Shape 175"/>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SzPct val="208333"/>
              <a:buFont typeface="Arial"/>
              <a:buChar char="•"/>
            </a:pPr>
            <a:r>
              <a:rPr lang="en" dirty="0"/>
              <a:t>accuracy of SNNs as model complexity increases</a:t>
            </a:r>
            <a:r>
              <a:rPr lang="en" dirty="0" smtClean="0"/>
              <a:t>:</a:t>
            </a:r>
            <a:endParaRPr lang="en" dirty="0"/>
          </a:p>
        </p:txBody>
      </p:sp>
      <p:sp>
        <p:nvSpPr>
          <p:cNvPr id="176" name="Shape 176"/>
          <p:cNvSpPr/>
          <p:nvPr/>
        </p:nvSpPr>
        <p:spPr>
          <a:xfrm>
            <a:off x="2978721" y="2384375"/>
            <a:ext cx="3369118" cy="2509255"/>
          </a:xfrm>
          <a:prstGeom prst="rect">
            <a:avLst/>
          </a:prstGeom>
          <a:blipFill>
            <a:blip r:embed="rId3"/>
            <a:stretch>
              <a:fillRect/>
            </a:stretch>
          </a:blipFill>
          <a:ln>
            <a:noFill/>
          </a:ln>
        </p:spPr>
      </p:sp>
    </p:spTree>
    <p:extLst>
      <p:ext uri="{BB962C8B-B14F-4D97-AF65-F5344CB8AC3E}">
        <p14:creationId xmlns:p14="http://schemas.microsoft.com/office/powerpoint/2010/main" val="3585903320"/>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Training mimic SNNs on better CNN teacher</a:t>
            </a:r>
            <a:endParaRPr lang="en" dirty="0">
              <a:solidFill>
                <a:srgbClr val="1C4587"/>
              </a:solidFill>
            </a:endParaRPr>
          </a:p>
        </p:txBody>
      </p:sp>
      <p:sp>
        <p:nvSpPr>
          <p:cNvPr id="182" name="Shape 182"/>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Complex, well-engineered architecture that is the state of the </a:t>
            </a:r>
            <a:r>
              <a:rPr lang="en" dirty="0" smtClean="0"/>
              <a:t>art:</a:t>
            </a:r>
            <a:endParaRPr lang="en" dirty="0"/>
          </a:p>
          <a:p>
            <a:endParaRPr lang="en" dirty="0"/>
          </a:p>
          <a:p>
            <a:endParaRPr lang="en" dirty="0"/>
          </a:p>
          <a:p>
            <a:endParaRPr lang="en" dirty="0"/>
          </a:p>
          <a:p>
            <a:endParaRPr lang="en" dirty="0"/>
          </a:p>
          <a:p>
            <a:endParaRPr lang="en" dirty="0"/>
          </a:p>
          <a:p>
            <a:endParaRPr lang="en" dirty="0"/>
          </a:p>
          <a:p>
            <a:endParaRPr lang="en" dirty="0"/>
          </a:p>
          <a:p>
            <a:endParaRPr lang="en" dirty="0"/>
          </a:p>
          <a:p>
            <a:pPr marL="349677" indent="-320537">
              <a:buClr>
                <a:schemeClr val="dk1"/>
              </a:buClr>
              <a:buSzPct val="208333"/>
              <a:buFont typeface="Arial"/>
              <a:buChar char="•"/>
            </a:pPr>
            <a:r>
              <a:rPr lang="en" dirty="0"/>
              <a:t>Better teacher boosts the performance of the students</a:t>
            </a:r>
          </a:p>
        </p:txBody>
      </p:sp>
      <p:sp>
        <p:nvSpPr>
          <p:cNvPr id="184" name="Shape 184"/>
          <p:cNvSpPr/>
          <p:nvPr/>
        </p:nvSpPr>
        <p:spPr>
          <a:xfrm>
            <a:off x="2978723" y="2384381"/>
            <a:ext cx="3369118" cy="2509255"/>
          </a:xfrm>
          <a:prstGeom prst="rect">
            <a:avLst/>
          </a:prstGeom>
          <a:blipFill>
            <a:blip r:embed="rId3"/>
            <a:stretch>
              <a:fillRect/>
            </a:stretch>
          </a:blipFill>
          <a:ln>
            <a:noFill/>
          </a:ln>
        </p:spPr>
      </p:sp>
    </p:spTree>
    <p:extLst>
      <p:ext uri="{BB962C8B-B14F-4D97-AF65-F5344CB8AC3E}">
        <p14:creationId xmlns:p14="http://schemas.microsoft.com/office/powerpoint/2010/main" val="189336233"/>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dirty="0" smtClean="0">
                <a:solidFill>
                  <a:srgbClr val="1C4587"/>
                </a:solidFill>
              </a:rPr>
              <a:t>Training mimic SNNs on Ensemble of CNNs</a:t>
            </a:r>
            <a:endParaRPr lang="en" dirty="0">
              <a:solidFill>
                <a:srgbClr val="1C4587"/>
              </a:solidFill>
            </a:endParaRPr>
          </a:p>
        </p:txBody>
      </p:sp>
      <p:sp>
        <p:nvSpPr>
          <p:cNvPr id="190" name="Shape 190"/>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An ensemble of 13 deep </a:t>
            </a:r>
            <a:r>
              <a:rPr lang="en" dirty="0" smtClean="0"/>
              <a:t>CNNs</a:t>
            </a: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endParaRPr lang="en" dirty="0"/>
          </a:p>
          <a:p>
            <a:pPr marL="349677" indent="-320537">
              <a:buClr>
                <a:schemeClr val="dk1"/>
              </a:buClr>
              <a:buSzPct val="208333"/>
              <a:buFont typeface="Arial"/>
              <a:buChar char="•"/>
            </a:pPr>
            <a:r>
              <a:rPr lang="en-US" dirty="0" smtClean="0"/>
              <a:t>A</a:t>
            </a:r>
            <a:r>
              <a:rPr lang="en" dirty="0" smtClean="0"/>
              <a:t>ble to train small SNNs as accurate as DNN!</a:t>
            </a:r>
          </a:p>
          <a:p>
            <a:pPr marL="349677" indent="-320537">
              <a:buClr>
                <a:schemeClr val="dk1"/>
              </a:buClr>
              <a:buSzPct val="208333"/>
              <a:buFont typeface="Arial"/>
              <a:buChar char="•"/>
            </a:pPr>
            <a:r>
              <a:rPr lang="en" dirty="0" smtClean="0"/>
              <a:t>Able to train large SNNs as accurate as CNN!</a:t>
            </a:r>
            <a:endParaRPr lang="en" dirty="0"/>
          </a:p>
        </p:txBody>
      </p:sp>
      <p:sp>
        <p:nvSpPr>
          <p:cNvPr id="192" name="Shape 192"/>
          <p:cNvSpPr/>
          <p:nvPr/>
        </p:nvSpPr>
        <p:spPr>
          <a:xfrm>
            <a:off x="2978723" y="2367522"/>
            <a:ext cx="3369118" cy="2509255"/>
          </a:xfrm>
          <a:prstGeom prst="rect">
            <a:avLst/>
          </a:prstGeom>
          <a:blipFill>
            <a:blip r:embed="rId3"/>
            <a:stretch>
              <a:fillRect/>
            </a:stretch>
          </a:blipFill>
          <a:ln>
            <a:noFill/>
          </a:ln>
        </p:spPr>
      </p:sp>
    </p:spTree>
    <p:extLst>
      <p:ext uri="{BB962C8B-B14F-4D97-AF65-F5344CB8AC3E}">
        <p14:creationId xmlns:p14="http://schemas.microsoft.com/office/powerpoint/2010/main" val="1459340009"/>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511727" y="868586"/>
            <a:ext cx="6294537" cy="874241"/>
          </a:xfrm>
          <a:prstGeom prst="rect">
            <a:avLst/>
          </a:prstGeom>
        </p:spPr>
        <p:txBody>
          <a:bodyPr vert="horz" wrap="square" lIns="69928" tIns="69928" rIns="69928" bIns="69928" rtlCol="0" anchor="b" anchorCtr="0">
            <a:noAutofit/>
          </a:bodyPr>
          <a:lstStyle/>
          <a:p>
            <a:pPr lvl="0" rtl="0">
              <a:buNone/>
            </a:pPr>
            <a:r>
              <a:rPr lang="en" dirty="0"/>
              <a:t>Key observations</a:t>
            </a:r>
          </a:p>
        </p:txBody>
      </p:sp>
      <p:sp>
        <p:nvSpPr>
          <p:cNvPr id="198" name="Shape 198"/>
          <p:cNvSpPr txBox="1">
            <a:spLocks noGrp="1"/>
          </p:cNvSpPr>
          <p:nvPr>
            <p:ph type="body" idx="1"/>
          </p:nvPr>
        </p:nvSpPr>
        <p:spPr>
          <a:xfrm>
            <a:off x="1511727" y="1882463"/>
            <a:ext cx="6294537" cy="64333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L</a:t>
            </a:r>
            <a:r>
              <a:rPr lang="en" dirty="0" smtClean="0"/>
              <a:t>ittle or no </a:t>
            </a:r>
            <a:r>
              <a:rPr lang="en" dirty="0"/>
              <a:t>regularization needed to prevent overfitting when </a:t>
            </a:r>
            <a:r>
              <a:rPr lang="en" dirty="0" smtClean="0"/>
              <a:t>mimic is trained on logP with squared error</a:t>
            </a:r>
            <a:endParaRPr lang="en" dirty="0"/>
          </a:p>
          <a:p>
            <a:endParaRPr lang="en" dirty="0"/>
          </a:p>
          <a:p>
            <a:endParaRPr lang="en" dirty="0"/>
          </a:p>
        </p:txBody>
      </p:sp>
      <p:sp>
        <p:nvSpPr>
          <p:cNvPr id="199" name="Shape 199"/>
          <p:cNvSpPr/>
          <p:nvPr/>
        </p:nvSpPr>
        <p:spPr>
          <a:xfrm>
            <a:off x="1005992" y="2582940"/>
            <a:ext cx="7143142" cy="3485853"/>
          </a:xfrm>
          <a:prstGeom prst="rect">
            <a:avLst/>
          </a:prstGeom>
          <a:blipFill>
            <a:blip r:embed="rId3"/>
            <a:stretch>
              <a:fillRect/>
            </a:stretch>
          </a:blipFill>
          <a:ln>
            <a:noFill/>
          </a:ln>
        </p:spPr>
      </p:sp>
    </p:spTree>
    <p:extLst>
      <p:ext uri="{BB962C8B-B14F-4D97-AF65-F5344CB8AC3E}">
        <p14:creationId xmlns:p14="http://schemas.microsoft.com/office/powerpoint/2010/main" val="3042224388"/>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lvl="0" rtl="0">
              <a:buNone/>
            </a:pPr>
            <a:r>
              <a:rPr lang="en"/>
              <a:t>Key observations</a:t>
            </a:r>
          </a:p>
        </p:txBody>
      </p:sp>
      <p:sp>
        <p:nvSpPr>
          <p:cNvPr id="205" name="Shape 205"/>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a:t>SNN is able to approximate a DNN with comparable # parameters </a:t>
            </a:r>
          </a:p>
          <a:p>
            <a:pPr marL="349677" indent="-320537">
              <a:buClr>
                <a:schemeClr val="dk1"/>
              </a:buClr>
              <a:buSzPct val="208333"/>
              <a:buFont typeface="Arial"/>
              <a:buChar char="•"/>
            </a:pPr>
            <a:r>
              <a:rPr lang="en"/>
              <a:t>SNN can reach the performance of CNN with increasing # hidden units</a:t>
            </a:r>
          </a:p>
          <a:p>
            <a:endParaRPr lang="en"/>
          </a:p>
          <a:p>
            <a:endParaRPr lang="en"/>
          </a:p>
        </p:txBody>
      </p:sp>
      <p:sp>
        <p:nvSpPr>
          <p:cNvPr id="206" name="Shape 206"/>
          <p:cNvSpPr/>
          <p:nvPr/>
        </p:nvSpPr>
        <p:spPr>
          <a:xfrm>
            <a:off x="3196125" y="3540519"/>
            <a:ext cx="2934310" cy="2184303"/>
          </a:xfrm>
          <a:prstGeom prst="rect">
            <a:avLst/>
          </a:prstGeom>
          <a:blipFill>
            <a:blip r:embed="rId3"/>
            <a:stretch>
              <a:fillRect/>
            </a:stretch>
          </a:blipFill>
          <a:ln>
            <a:noFill/>
          </a:ln>
        </p:spPr>
      </p:sp>
    </p:spTree>
    <p:extLst>
      <p:ext uri="{BB962C8B-B14F-4D97-AF65-F5344CB8AC3E}">
        <p14:creationId xmlns:p14="http://schemas.microsoft.com/office/powerpoint/2010/main" val="3169179694"/>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lvl="0" rtl="0">
              <a:buNone/>
            </a:pPr>
            <a:r>
              <a:rPr lang="en"/>
              <a:t>Key observations</a:t>
            </a:r>
          </a:p>
        </p:txBody>
      </p:sp>
      <p:sp>
        <p:nvSpPr>
          <p:cNvPr id="205" name="Shape 205"/>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SNN-mimic </a:t>
            </a:r>
            <a:r>
              <a:rPr lang="en" dirty="0"/>
              <a:t>is able to approximate a </a:t>
            </a:r>
            <a:r>
              <a:rPr lang="en" dirty="0" smtClean="0"/>
              <a:t>Deep Neural Net given a comparable </a:t>
            </a:r>
            <a:r>
              <a:rPr lang="en" dirty="0"/>
              <a:t># </a:t>
            </a:r>
            <a:r>
              <a:rPr lang="en" dirty="0" smtClean="0"/>
              <a:t>parameters </a:t>
            </a:r>
            <a:endParaRPr lang="en" dirty="0"/>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SNN-mimic </a:t>
            </a:r>
            <a:r>
              <a:rPr lang="en" dirty="0"/>
              <a:t>can reach </a:t>
            </a:r>
            <a:r>
              <a:rPr lang="en" dirty="0" smtClean="0"/>
              <a:t>performance </a:t>
            </a:r>
            <a:r>
              <a:rPr lang="en" dirty="0"/>
              <a:t>of </a:t>
            </a:r>
            <a:r>
              <a:rPr lang="en" dirty="0" smtClean="0"/>
              <a:t>a Deep Convolutional Neural Net </a:t>
            </a:r>
            <a:r>
              <a:rPr lang="en" dirty="0"/>
              <a:t>with </a:t>
            </a:r>
            <a:r>
              <a:rPr lang="en" dirty="0" smtClean="0"/>
              <a:t>increased </a:t>
            </a:r>
            <a:r>
              <a:rPr lang="en" dirty="0"/>
              <a:t># hidden units</a:t>
            </a:r>
          </a:p>
          <a:p>
            <a:endParaRPr lang="en" dirty="0"/>
          </a:p>
          <a:p>
            <a:endParaRPr lang="en" dirty="0"/>
          </a:p>
        </p:txBody>
      </p:sp>
    </p:spTree>
    <p:extLst>
      <p:ext uri="{BB962C8B-B14F-4D97-AF65-F5344CB8AC3E}">
        <p14:creationId xmlns:p14="http://schemas.microsoft.com/office/powerpoint/2010/main" val="2992444302"/>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1141004"/>
            <a:ext cx="6294537" cy="874241"/>
          </a:xfrm>
          <a:prstGeom prst="rect">
            <a:avLst/>
          </a:prstGeom>
        </p:spPr>
        <p:txBody>
          <a:bodyPr vert="horz" wrap="square" lIns="69928" tIns="69928" rIns="69928" bIns="69928" rtlCol="0" anchor="b" anchorCtr="0">
            <a:noAutofit/>
          </a:bodyPr>
          <a:lstStyle/>
          <a:p>
            <a:pPr lvl="0" rtl="0">
              <a:buNone/>
            </a:pPr>
            <a:r>
              <a:rPr lang="en" dirty="0">
                <a:solidFill>
                  <a:srgbClr val="1C4587"/>
                </a:solidFill>
              </a:rPr>
              <a:t>How </a:t>
            </a:r>
            <a:r>
              <a:rPr lang="en" dirty="0" smtClean="0"/>
              <a:t>to</a:t>
            </a:r>
            <a:r>
              <a:rPr lang="en" dirty="0" smtClean="0">
                <a:solidFill>
                  <a:srgbClr val="1C4587"/>
                </a:solidFill>
              </a:rPr>
              <a:t> </a:t>
            </a:r>
            <a:r>
              <a:rPr lang="en" dirty="0" smtClean="0"/>
              <a:t>train a Shallow NN to be as accurate as a state-of-the-art Deep NN/Conv NN</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Model Compression</a:t>
            </a:r>
          </a:p>
          <a:p>
            <a:pPr marL="349677" indent="-320537">
              <a:buClr>
                <a:schemeClr val="dk1"/>
              </a:buClr>
              <a:buSzPct val="208333"/>
              <a:buFont typeface="Arial"/>
              <a:buChar char="•"/>
            </a:pPr>
            <a:endParaRPr lang="en" b="1" dirty="0">
              <a:solidFill>
                <a:srgbClr val="C00000"/>
              </a:solidFill>
            </a:endParaRPr>
          </a:p>
          <a:p>
            <a:pPr marL="349677" indent="-320537">
              <a:buClr>
                <a:schemeClr val="dk1"/>
              </a:buClr>
              <a:buSzPct val="208333"/>
              <a:buFont typeface="Arial"/>
              <a:buChar char="•"/>
            </a:pPr>
            <a:r>
              <a:rPr lang="en" b="1" dirty="0" smtClean="0">
                <a:solidFill>
                  <a:srgbClr val="C00000"/>
                </a:solidFill>
              </a:rPr>
              <a:t>Speed-up </a:t>
            </a:r>
            <a:r>
              <a:rPr lang="en" b="1" dirty="0">
                <a:solidFill>
                  <a:srgbClr val="C00000"/>
                </a:solidFill>
              </a:rPr>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Ensembles of CNNs</a:t>
            </a:r>
          </a:p>
        </p:txBody>
      </p:sp>
    </p:spTree>
    <p:extLst>
      <p:ext uri="{BB962C8B-B14F-4D97-AF65-F5344CB8AC3E}">
        <p14:creationId xmlns:p14="http://schemas.microsoft.com/office/powerpoint/2010/main" val="599701103"/>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dirty="0">
                <a:solidFill>
                  <a:srgbClr val="1C4587"/>
                </a:solidFill>
              </a:rPr>
              <a:t>Speed up learning via </a:t>
            </a:r>
            <a:r>
              <a:rPr lang="en" dirty="0" smtClean="0">
                <a:solidFill>
                  <a:srgbClr val="1C4587"/>
                </a:solidFill>
              </a:rPr>
              <a:t>linear re-parameterization</a:t>
            </a:r>
            <a:endParaRPr lang="en" dirty="0">
              <a:solidFill>
                <a:srgbClr val="1C4587"/>
              </a:solidFill>
            </a:endParaRPr>
          </a:p>
        </p:txBody>
      </p:sp>
      <p:sp>
        <p:nvSpPr>
          <p:cNvPr id="218" name="Shape 218"/>
          <p:cNvSpPr txBox="1">
            <a:spLocks noGrp="1"/>
          </p:cNvSpPr>
          <p:nvPr>
            <p:ph type="body" idx="1"/>
          </p:nvPr>
        </p:nvSpPr>
        <p:spPr>
          <a:xfrm>
            <a:off x="1516013" y="1882463"/>
            <a:ext cx="6652468"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Introduce a linear </a:t>
            </a:r>
            <a:r>
              <a:rPr lang="en" dirty="0" smtClean="0"/>
              <a:t>bottleneck between input </a:t>
            </a:r>
            <a:r>
              <a:rPr lang="en" dirty="0"/>
              <a:t>and hidden </a:t>
            </a:r>
            <a:r>
              <a:rPr lang="en" dirty="0" smtClean="0"/>
              <a:t>layer</a:t>
            </a:r>
          </a:p>
          <a:p>
            <a:pPr marL="349677" indent="-320537">
              <a:buClr>
                <a:schemeClr val="dk1"/>
              </a:buClr>
              <a:buSzPct val="208333"/>
              <a:buFont typeface="Arial"/>
              <a:buChar char="•"/>
            </a:pPr>
            <a:r>
              <a:rPr lang="en" dirty="0" smtClean="0"/>
              <a:t>no </a:t>
            </a:r>
            <a:r>
              <a:rPr lang="en" dirty="0"/>
              <a:t>additional representational </a:t>
            </a:r>
            <a:r>
              <a:rPr lang="en" dirty="0" smtClean="0"/>
              <a:t>power</a:t>
            </a:r>
          </a:p>
          <a:p>
            <a:pPr marL="349677" indent="-320537">
              <a:buClr>
                <a:schemeClr val="dk1"/>
              </a:buClr>
              <a:buSzPct val="208333"/>
              <a:buFont typeface="Arial"/>
              <a:buChar char="•"/>
            </a:pPr>
            <a:r>
              <a:rPr lang="en" dirty="0" smtClean="0"/>
              <a:t>fewer parameters (low-rank)</a:t>
            </a:r>
            <a:endParaRPr lang="en" dirty="0"/>
          </a:p>
          <a:p>
            <a:endParaRPr lang="en" dirty="0"/>
          </a:p>
        </p:txBody>
      </p:sp>
      <p:sp>
        <p:nvSpPr>
          <p:cNvPr id="219" name="Shape 219"/>
          <p:cNvSpPr/>
          <p:nvPr/>
        </p:nvSpPr>
        <p:spPr>
          <a:xfrm>
            <a:off x="2206040" y="3577744"/>
            <a:ext cx="1547954" cy="1961592"/>
          </a:xfrm>
          <a:prstGeom prst="rect">
            <a:avLst/>
          </a:prstGeom>
          <a:blipFill>
            <a:blip r:embed="rId3"/>
            <a:stretch>
              <a:fillRect/>
            </a:stretch>
          </a:blipFill>
          <a:ln>
            <a:noFill/>
          </a:ln>
        </p:spPr>
      </p:sp>
      <p:sp>
        <p:nvSpPr>
          <p:cNvPr id="220" name="Shape 220"/>
          <p:cNvSpPr/>
          <p:nvPr/>
        </p:nvSpPr>
        <p:spPr>
          <a:xfrm>
            <a:off x="5744003" y="3116262"/>
            <a:ext cx="1547954" cy="2737147"/>
          </a:xfrm>
          <a:prstGeom prst="rect">
            <a:avLst/>
          </a:prstGeom>
          <a:blipFill>
            <a:blip r:embed="rId4"/>
            <a:stretch>
              <a:fillRect/>
            </a:stretch>
          </a:blipFill>
          <a:ln>
            <a:noFill/>
          </a:ln>
        </p:spPr>
      </p:sp>
      <p:sp>
        <p:nvSpPr>
          <p:cNvPr id="221" name="Shape 221"/>
          <p:cNvSpPr txBox="1"/>
          <p:nvPr/>
        </p:nvSpPr>
        <p:spPr>
          <a:xfrm>
            <a:off x="4771797" y="4581389"/>
            <a:ext cx="1033486" cy="349697"/>
          </a:xfrm>
          <a:prstGeom prst="rect">
            <a:avLst/>
          </a:prstGeom>
        </p:spPr>
        <p:txBody>
          <a:bodyPr lIns="69928" tIns="69928" rIns="69928" bIns="69928" anchor="t" anchorCtr="0">
            <a:noAutofit/>
          </a:bodyPr>
          <a:lstStyle/>
          <a:p>
            <a:pPr>
              <a:buNone/>
            </a:pPr>
            <a:r>
              <a:rPr lang="en" sz="1377" dirty="0"/>
              <a:t>linear units</a:t>
            </a:r>
          </a:p>
        </p:txBody>
      </p:sp>
    </p:spTree>
    <p:extLst>
      <p:ext uri="{BB962C8B-B14F-4D97-AF65-F5344CB8AC3E}">
        <p14:creationId xmlns:p14="http://schemas.microsoft.com/office/powerpoint/2010/main" val="593536893"/>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lvl="0" rtl="0">
              <a:buNone/>
            </a:pPr>
            <a:r>
              <a:rPr lang="en" dirty="0">
                <a:solidFill>
                  <a:srgbClr val="1C4587"/>
                </a:solidFill>
              </a:rPr>
              <a:t>Speed up learning via </a:t>
            </a:r>
            <a:r>
              <a:rPr lang="en" dirty="0" smtClean="0">
                <a:solidFill>
                  <a:srgbClr val="1C4587"/>
                </a:solidFill>
              </a:rPr>
              <a:t>linear re-parameterization</a:t>
            </a:r>
            <a:endParaRPr lang="en" dirty="0">
              <a:solidFill>
                <a:srgbClr val="1C4587"/>
              </a:solidFill>
            </a:endParaRPr>
          </a:p>
        </p:txBody>
      </p:sp>
      <p:sp>
        <p:nvSpPr>
          <p:cNvPr id="227" name="Shape 227"/>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r>
              <a:rPr lang="en" dirty="0"/>
              <a:t>Low rank constraint on the weight matrix</a:t>
            </a:r>
          </a:p>
          <a:p>
            <a:endParaRPr lang="en" dirty="0"/>
          </a:p>
          <a:p>
            <a:endParaRPr lang="en" dirty="0"/>
          </a:p>
          <a:p>
            <a:endParaRPr lang="en" dirty="0"/>
          </a:p>
          <a:p>
            <a:pPr marL="349677" indent="-320537">
              <a:buClr>
                <a:schemeClr val="dk1"/>
              </a:buClr>
              <a:buSzPct val="208333"/>
              <a:buFont typeface="Arial"/>
              <a:buChar char="•"/>
            </a:pPr>
            <a:r>
              <a:rPr lang="en" dirty="0" smtClean="0"/>
              <a:t>Reduces </a:t>
            </a:r>
            <a:r>
              <a:rPr lang="en" dirty="0"/>
              <a:t>the number of parameters</a:t>
            </a:r>
          </a:p>
          <a:p>
            <a:endParaRPr lang="en" dirty="0"/>
          </a:p>
          <a:p>
            <a:endParaRPr lang="en" dirty="0"/>
          </a:p>
        </p:txBody>
      </p:sp>
      <p:sp>
        <p:nvSpPr>
          <p:cNvPr id="228" name="Shape 228"/>
          <p:cNvSpPr/>
          <p:nvPr/>
        </p:nvSpPr>
        <p:spPr>
          <a:xfrm>
            <a:off x="4844690" y="3786347"/>
            <a:ext cx="2744356" cy="2080414"/>
          </a:xfrm>
          <a:prstGeom prst="rect">
            <a:avLst/>
          </a:prstGeom>
          <a:blipFill>
            <a:blip r:embed="rId3"/>
            <a:stretch>
              <a:fillRect/>
            </a:stretch>
          </a:blipFill>
          <a:ln>
            <a:noFill/>
          </a:ln>
        </p:spPr>
      </p:sp>
      <p:sp>
        <p:nvSpPr>
          <p:cNvPr id="229" name="Shape 229"/>
          <p:cNvSpPr/>
          <p:nvPr/>
        </p:nvSpPr>
        <p:spPr>
          <a:xfrm>
            <a:off x="1516013" y="3786347"/>
            <a:ext cx="2744356" cy="2080414"/>
          </a:xfrm>
          <a:prstGeom prst="rect">
            <a:avLst/>
          </a:prstGeom>
          <a:blipFill>
            <a:blip r:embed="rId4"/>
            <a:stretch>
              <a:fillRect/>
            </a:stretch>
          </a:blipFill>
          <a:ln>
            <a:noFill/>
          </a:ln>
        </p:spPr>
      </p:sp>
      <p:sp>
        <p:nvSpPr>
          <p:cNvPr id="230" name="Shape 230"/>
          <p:cNvSpPr/>
          <p:nvPr/>
        </p:nvSpPr>
        <p:spPr>
          <a:xfrm>
            <a:off x="2461366" y="2297215"/>
            <a:ext cx="4403828" cy="820183"/>
          </a:xfrm>
          <a:prstGeom prst="rect">
            <a:avLst/>
          </a:prstGeom>
          <a:blipFill>
            <a:blip r:embed="rId5"/>
            <a:stretch>
              <a:fillRect/>
            </a:stretch>
          </a:blipFill>
          <a:ln>
            <a:noFill/>
          </a:ln>
        </p:spPr>
      </p:sp>
    </p:spTree>
    <p:extLst>
      <p:ext uri="{BB962C8B-B14F-4D97-AF65-F5344CB8AC3E}">
        <p14:creationId xmlns:p14="http://schemas.microsoft.com/office/powerpoint/2010/main" val="2973787842"/>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28" y="280104"/>
            <a:ext cx="8393907" cy="854958"/>
          </a:xfrm>
        </p:spPr>
        <p:txBody>
          <a:bodyPr/>
          <a:lstStyle/>
          <a:p>
            <a:r>
              <a:rPr lang="en-US" dirty="0" smtClean="0"/>
              <a:t>The “Miracle” of Deep Learning</a:t>
            </a:r>
            <a:endParaRPr lang="en-US" dirty="0"/>
          </a:p>
        </p:txBody>
      </p:sp>
      <p:sp>
        <p:nvSpPr>
          <p:cNvPr id="3" name="Text Placeholder 2"/>
          <p:cNvSpPr>
            <a:spLocks noGrp="1"/>
          </p:cNvSpPr>
          <p:nvPr>
            <p:ph type="body" idx="1"/>
          </p:nvPr>
        </p:nvSpPr>
        <p:spPr>
          <a:xfrm>
            <a:off x="466328" y="1439863"/>
            <a:ext cx="8393907" cy="5007110"/>
          </a:xfrm>
        </p:spPr>
        <p:txBody>
          <a:bodyPr/>
          <a:lstStyle/>
          <a:p>
            <a:r>
              <a:rPr lang="en-US" b="1" dirty="0" smtClean="0"/>
              <a:t>From 2005-2015:</a:t>
            </a:r>
          </a:p>
          <a:p>
            <a:pPr lvl="1"/>
            <a:r>
              <a:rPr lang="en-US" dirty="0" smtClean="0"/>
              <a:t>+5% accuracy on TIMIT</a:t>
            </a:r>
          </a:p>
          <a:p>
            <a:pPr lvl="1"/>
            <a:r>
              <a:rPr lang="en-US" dirty="0" smtClean="0"/>
              <a:t>Similar increases in accuracy on real speech recognition data</a:t>
            </a:r>
          </a:p>
          <a:p>
            <a:pPr lvl="1"/>
            <a:r>
              <a:rPr lang="en-US" dirty="0" smtClean="0"/>
              <a:t>&gt;+25% accuracy on image classification (near human level accuracy?)</a:t>
            </a:r>
          </a:p>
          <a:p>
            <a:pPr lvl="1"/>
            <a:r>
              <a:rPr lang="en-US" dirty="0" smtClean="0"/>
              <a:t>Results on text/NLP and genomics data look promising, too</a:t>
            </a:r>
          </a:p>
          <a:p>
            <a:pPr lvl="1"/>
            <a:endParaRPr lang="en-US" dirty="0" smtClean="0"/>
          </a:p>
          <a:p>
            <a:r>
              <a:rPr lang="en-US" b="1" dirty="0" smtClean="0"/>
              <a:t>Works well with raw inputs: pixels, raw speech, …</a:t>
            </a:r>
          </a:p>
          <a:p>
            <a:pPr marL="257141" lvl="1" indent="-257141"/>
            <a:r>
              <a:rPr lang="en-US" dirty="0" smtClean="0"/>
              <a:t>Learns </a:t>
            </a:r>
            <a:r>
              <a:rPr lang="en-US" dirty="0"/>
              <a:t>interesting internal representations for </a:t>
            </a:r>
            <a:r>
              <a:rPr lang="en-US" dirty="0" smtClean="0"/>
              <a:t>images and NLP</a:t>
            </a:r>
            <a:endParaRPr lang="en-US" dirty="0"/>
          </a:p>
          <a:p>
            <a:r>
              <a:rPr lang="en-US" b="1" dirty="0" smtClean="0"/>
              <a:t>Works particularly well when convolution helps</a:t>
            </a:r>
          </a:p>
          <a:p>
            <a:r>
              <a:rPr lang="en-US" b="1" dirty="0" smtClean="0"/>
              <a:t>Works well with many outputs (multitask learning)</a:t>
            </a:r>
          </a:p>
          <a:p>
            <a:endParaRPr lang="en-US" b="1" dirty="0"/>
          </a:p>
          <a:p>
            <a:r>
              <a:rPr lang="en-US" b="1" dirty="0" smtClean="0"/>
              <a:t>Models keep getting bigger and deeper</a:t>
            </a:r>
          </a:p>
          <a:p>
            <a:r>
              <a:rPr lang="en-US" b="1" dirty="0" smtClean="0"/>
              <a:t>State of the art seems to advance every month</a:t>
            </a:r>
          </a:p>
          <a:p>
            <a:endParaRPr lang="en-US" b="1" dirty="0"/>
          </a:p>
          <a:p>
            <a:r>
              <a:rPr lang="en-US" b="1" dirty="0" smtClean="0"/>
              <a:t>Need big data, a lot of GPUs, and expensive hyper-parameter optimization to make it work well</a:t>
            </a:r>
            <a:endParaRPr lang="en-US" b="1" dirty="0"/>
          </a:p>
        </p:txBody>
      </p:sp>
    </p:spTree>
    <p:extLst>
      <p:ext uri="{BB962C8B-B14F-4D97-AF65-F5344CB8AC3E}">
        <p14:creationId xmlns:p14="http://schemas.microsoft.com/office/powerpoint/2010/main" val="347454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3121" y="868586"/>
            <a:ext cx="7943174" cy="874241"/>
          </a:xfrm>
          <a:prstGeom prst="rect">
            <a:avLst/>
          </a:prstGeom>
        </p:spPr>
        <p:txBody>
          <a:bodyPr vert="horz" wrap="square" lIns="69928" tIns="69928" rIns="69928" bIns="69928" rtlCol="0" anchor="b" anchorCtr="0">
            <a:noAutofit/>
          </a:bodyPr>
          <a:lstStyle/>
          <a:p>
            <a:pPr lvl="0" rtl="0">
              <a:buNone/>
            </a:pPr>
            <a:r>
              <a:rPr lang="en" dirty="0" smtClean="0">
                <a:solidFill>
                  <a:srgbClr val="1C4587"/>
                </a:solidFill>
              </a:rPr>
              <a:t>Most importantly, linear re-parameterization speeds </a:t>
            </a:r>
            <a:r>
              <a:rPr lang="en" dirty="0">
                <a:solidFill>
                  <a:srgbClr val="1C4587"/>
                </a:solidFill>
              </a:rPr>
              <a:t>up </a:t>
            </a:r>
            <a:r>
              <a:rPr lang="en" dirty="0" smtClean="0">
                <a:solidFill>
                  <a:srgbClr val="1C4587"/>
                </a:solidFill>
              </a:rPr>
              <a:t>learning</a:t>
            </a:r>
            <a:endParaRPr lang="en" dirty="0">
              <a:solidFill>
                <a:srgbClr val="1C4587"/>
              </a:solidFill>
            </a:endParaRPr>
          </a:p>
        </p:txBody>
      </p:sp>
      <p:sp>
        <p:nvSpPr>
          <p:cNvPr id="236" name="Shape 236"/>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 dirty="0"/>
              <a:t>Empirically, </a:t>
            </a:r>
            <a:r>
              <a:rPr lang="en" dirty="0" smtClean="0"/>
              <a:t>we observe a 2X-10X speedup </a:t>
            </a:r>
            <a:r>
              <a:rPr lang="en" dirty="0"/>
              <a:t>in training </a:t>
            </a:r>
            <a:r>
              <a:rPr lang="en" dirty="0" smtClean="0"/>
              <a:t>on the squared error objective </a:t>
            </a:r>
            <a:r>
              <a:rPr lang="en" dirty="0"/>
              <a:t>function</a:t>
            </a:r>
          </a:p>
        </p:txBody>
      </p:sp>
      <p:sp>
        <p:nvSpPr>
          <p:cNvPr id="237" name="Shape 237"/>
          <p:cNvSpPr/>
          <p:nvPr/>
        </p:nvSpPr>
        <p:spPr>
          <a:xfrm>
            <a:off x="3249925" y="2818936"/>
            <a:ext cx="2826713" cy="2863140"/>
          </a:xfrm>
          <a:prstGeom prst="rect">
            <a:avLst/>
          </a:prstGeom>
          <a:blipFill>
            <a:blip r:embed="rId3"/>
            <a:stretch>
              <a:fillRect/>
            </a:stretch>
          </a:blipFill>
          <a:ln>
            <a:noFill/>
          </a:ln>
        </p:spPr>
      </p:sp>
    </p:spTree>
    <p:extLst>
      <p:ext uri="{BB962C8B-B14F-4D97-AF65-F5344CB8AC3E}">
        <p14:creationId xmlns:p14="http://schemas.microsoft.com/office/powerpoint/2010/main" val="3205046745"/>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177428" y="1141004"/>
            <a:ext cx="6294537" cy="874241"/>
          </a:xfrm>
          <a:prstGeom prst="rect">
            <a:avLst/>
          </a:prstGeom>
        </p:spPr>
        <p:txBody>
          <a:bodyPr vert="horz" wrap="square" lIns="69928" tIns="69928" rIns="69928" bIns="69928" rtlCol="0" anchor="b" anchorCtr="0">
            <a:noAutofit/>
          </a:bodyPr>
          <a:lstStyle/>
          <a:p>
            <a:pPr lvl="0" rtl="0">
              <a:buNone/>
            </a:pPr>
            <a:r>
              <a:rPr lang="en" dirty="0">
                <a:solidFill>
                  <a:srgbClr val="1C4587"/>
                </a:solidFill>
              </a:rPr>
              <a:t>How </a:t>
            </a:r>
            <a:r>
              <a:rPr lang="en" dirty="0" smtClean="0"/>
              <a:t>to</a:t>
            </a:r>
            <a:r>
              <a:rPr lang="en" dirty="0" smtClean="0">
                <a:solidFill>
                  <a:srgbClr val="1C4587"/>
                </a:solidFill>
              </a:rPr>
              <a:t> </a:t>
            </a:r>
            <a:r>
              <a:rPr lang="en" dirty="0" smtClean="0"/>
              <a:t>train a Shallow NN to be as accurate as a state-of-the-art Deep NN/Conv NN</a:t>
            </a:r>
            <a:endParaRPr lang="en" dirty="0">
              <a:solidFill>
                <a:srgbClr val="1C4587"/>
              </a:solidFill>
            </a:endParaRPr>
          </a:p>
        </p:txBody>
      </p:sp>
      <p:sp>
        <p:nvSpPr>
          <p:cNvPr id="94" name="Shape 94"/>
          <p:cNvSpPr txBox="1">
            <a:spLocks noGrp="1"/>
          </p:cNvSpPr>
          <p:nvPr>
            <p:ph type="body" idx="1"/>
          </p:nvPr>
        </p:nvSpPr>
        <p:spPr>
          <a:xfrm>
            <a:off x="1177428" y="2154881"/>
            <a:ext cx="6294537" cy="3799622"/>
          </a:xfrm>
          <a:prstGeom prst="rect">
            <a:avLst/>
          </a:prstGeom>
        </p:spPr>
        <p:txBody>
          <a:bodyPr vert="horz" wrap="square" lIns="69928" tIns="69928" rIns="69928" bIns="69928" rtlCol="0" anchor="t" anchorCtr="0">
            <a:noAutofit/>
          </a:bodyPr>
          <a:lstStyle/>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dirty="0" smtClean="0"/>
              <a:t>Model Compression</a:t>
            </a:r>
          </a:p>
          <a:p>
            <a:pPr marL="349677" indent="-320537">
              <a:buSzPct val="208333"/>
              <a:buFont typeface="Arial"/>
              <a:buChar char="•"/>
            </a:pPr>
            <a:endParaRPr lang="en" dirty="0" smtClean="0"/>
          </a:p>
          <a:p>
            <a:pPr marL="349677" indent="-320537">
              <a:buSzPct val="208333"/>
              <a:buFont typeface="Arial"/>
              <a:buChar char="•"/>
            </a:pPr>
            <a:r>
              <a:rPr lang="en" dirty="0" smtClean="0"/>
              <a:t>Speed-up </a:t>
            </a:r>
            <a:r>
              <a:rPr lang="en" dirty="0"/>
              <a:t>SNN learning via re-parameterization</a:t>
            </a:r>
          </a:p>
          <a:p>
            <a:pPr marL="349677" indent="-320537">
              <a:buClr>
                <a:schemeClr val="dk1"/>
              </a:buClr>
              <a:buSzPct val="208333"/>
              <a:buFont typeface="Arial"/>
              <a:buChar char="•"/>
            </a:pPr>
            <a:endParaRPr lang="en" dirty="0" smtClean="0"/>
          </a:p>
          <a:p>
            <a:pPr marL="349677" indent="-320537">
              <a:buClr>
                <a:schemeClr val="dk1"/>
              </a:buClr>
              <a:buSzPct val="208333"/>
              <a:buFont typeface="Arial"/>
              <a:buChar char="•"/>
            </a:pPr>
            <a:r>
              <a:rPr lang="en" b="1" dirty="0" smtClean="0">
                <a:solidFill>
                  <a:srgbClr val="C00000"/>
                </a:solidFill>
              </a:rPr>
              <a:t>Ensembles of CNNs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881" y="3573462"/>
            <a:ext cx="5201264" cy="3124603"/>
          </a:xfrm>
          <a:prstGeom prst="rect">
            <a:avLst/>
          </a:prstGeom>
          <a:ln>
            <a:solidFill>
              <a:schemeClr val="accent1"/>
            </a:solidFill>
          </a:ln>
        </p:spPr>
      </p:pic>
    </p:spTree>
    <p:extLst>
      <p:ext uri="{BB962C8B-B14F-4D97-AF65-F5344CB8AC3E}">
        <p14:creationId xmlns:p14="http://schemas.microsoft.com/office/powerpoint/2010/main" val="1258282537"/>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77428" y="868586"/>
            <a:ext cx="7143141" cy="874241"/>
          </a:xfrm>
          <a:prstGeom prst="rect">
            <a:avLst/>
          </a:prstGeom>
        </p:spPr>
        <p:txBody>
          <a:bodyPr vert="horz" wrap="square" lIns="69928" tIns="69928" rIns="69928" bIns="69928" rtlCol="0" anchor="b" anchorCtr="0">
            <a:noAutofit/>
          </a:bodyPr>
          <a:lstStyle/>
          <a:p>
            <a:pPr>
              <a:buNone/>
            </a:pPr>
            <a:r>
              <a:rPr lang="en" dirty="0" smtClean="0"/>
              <a:t>   More </a:t>
            </a:r>
            <a:r>
              <a:rPr lang="en" dirty="0"/>
              <a:t>accurate teacher -&gt; more accurate </a:t>
            </a:r>
            <a:r>
              <a:rPr lang="en" dirty="0" smtClean="0"/>
              <a:t>student SNN?</a:t>
            </a:r>
            <a:endParaRPr lang="en" dirty="0"/>
          </a:p>
        </p:txBody>
      </p:sp>
      <p:sp>
        <p:nvSpPr>
          <p:cNvPr id="279" name="Shape 279"/>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S</a:t>
            </a:r>
            <a:r>
              <a:rPr lang="en" dirty="0" smtClean="0"/>
              <a:t>tudent matches teacher?</a:t>
            </a:r>
            <a:endParaRPr lang="en" dirty="0"/>
          </a:p>
        </p:txBody>
      </p:sp>
      <p:sp>
        <p:nvSpPr>
          <p:cNvPr id="280" name="Shape 280"/>
          <p:cNvSpPr/>
          <p:nvPr/>
        </p:nvSpPr>
        <p:spPr>
          <a:xfrm>
            <a:off x="2918432" y="2659280"/>
            <a:ext cx="3306169" cy="3255936"/>
          </a:xfrm>
          <a:prstGeom prst="rect">
            <a:avLst/>
          </a:prstGeom>
          <a:blipFill>
            <a:blip r:embed="rId3"/>
            <a:stretch>
              <a:fillRect/>
            </a:stretch>
          </a:blipFill>
          <a:ln>
            <a:noFill/>
          </a:ln>
        </p:spPr>
      </p:sp>
      <p:sp>
        <p:nvSpPr>
          <p:cNvPr id="2" name="Rectangle 1"/>
          <p:cNvSpPr/>
          <p:nvPr/>
        </p:nvSpPr>
        <p:spPr bwMode="auto">
          <a:xfrm>
            <a:off x="3328553" y="2858166"/>
            <a:ext cx="2743200" cy="2743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597654"/>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77428" y="868586"/>
            <a:ext cx="7143141" cy="874241"/>
          </a:xfrm>
          <a:prstGeom prst="rect">
            <a:avLst/>
          </a:prstGeom>
        </p:spPr>
        <p:txBody>
          <a:bodyPr vert="horz" wrap="square" lIns="69928" tIns="69928" rIns="69928" bIns="69928" rtlCol="0" anchor="b" anchorCtr="0">
            <a:noAutofit/>
          </a:bodyPr>
          <a:lstStyle/>
          <a:p>
            <a:pPr>
              <a:buNone/>
            </a:pPr>
            <a:r>
              <a:rPr lang="en" dirty="0" smtClean="0"/>
              <a:t>   More </a:t>
            </a:r>
            <a:r>
              <a:rPr lang="en" dirty="0"/>
              <a:t>accurate teacher -&gt; more accurate </a:t>
            </a:r>
            <a:r>
              <a:rPr lang="en" dirty="0" smtClean="0"/>
              <a:t>student SNN?</a:t>
            </a:r>
            <a:endParaRPr lang="en" dirty="0"/>
          </a:p>
        </p:txBody>
      </p:sp>
      <p:sp>
        <p:nvSpPr>
          <p:cNvPr id="279" name="Shape 279"/>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S</a:t>
            </a:r>
            <a:r>
              <a:rPr lang="en" dirty="0" smtClean="0"/>
              <a:t>tudent matches teacher</a:t>
            </a:r>
            <a:endParaRPr lang="en" dirty="0"/>
          </a:p>
        </p:txBody>
      </p:sp>
      <p:sp>
        <p:nvSpPr>
          <p:cNvPr id="280" name="Shape 280"/>
          <p:cNvSpPr/>
          <p:nvPr/>
        </p:nvSpPr>
        <p:spPr>
          <a:xfrm>
            <a:off x="2918432" y="2659280"/>
            <a:ext cx="3306169" cy="3255936"/>
          </a:xfrm>
          <a:prstGeom prst="rect">
            <a:avLst/>
          </a:prstGeom>
          <a:blipFill>
            <a:blip r:embed="rId3"/>
            <a:stretch>
              <a:fillRect/>
            </a:stretch>
          </a:blipFill>
          <a:ln>
            <a:noFill/>
          </a:ln>
        </p:spPr>
      </p:sp>
      <p:sp>
        <p:nvSpPr>
          <p:cNvPr id="2" name="Rectangle 1"/>
          <p:cNvSpPr/>
          <p:nvPr/>
        </p:nvSpPr>
        <p:spPr bwMode="auto">
          <a:xfrm>
            <a:off x="3328553" y="2858166"/>
            <a:ext cx="2743200" cy="2743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4" name="Straight Connector 3"/>
          <p:cNvCxnSpPr/>
          <p:nvPr/>
        </p:nvCxnSpPr>
        <p:spPr>
          <a:xfrm flipV="1">
            <a:off x="3301513" y="2848334"/>
            <a:ext cx="2123768" cy="20770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0826"/>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77428" y="868586"/>
            <a:ext cx="7143141" cy="874241"/>
          </a:xfrm>
          <a:prstGeom prst="rect">
            <a:avLst/>
          </a:prstGeom>
        </p:spPr>
        <p:txBody>
          <a:bodyPr vert="horz" wrap="square" lIns="69928" tIns="69928" rIns="69928" bIns="69928" rtlCol="0" anchor="b" anchorCtr="0">
            <a:noAutofit/>
          </a:bodyPr>
          <a:lstStyle/>
          <a:p>
            <a:pPr>
              <a:buNone/>
            </a:pPr>
            <a:r>
              <a:rPr lang="en" dirty="0" smtClean="0"/>
              <a:t>   More </a:t>
            </a:r>
            <a:r>
              <a:rPr lang="en" dirty="0"/>
              <a:t>accurate teacher -&gt; more accurate </a:t>
            </a:r>
            <a:r>
              <a:rPr lang="en" dirty="0" smtClean="0"/>
              <a:t>student SNN</a:t>
            </a:r>
            <a:r>
              <a:rPr lang="en" dirty="0"/>
              <a:t>?</a:t>
            </a:r>
          </a:p>
        </p:txBody>
      </p:sp>
      <p:sp>
        <p:nvSpPr>
          <p:cNvPr id="279" name="Shape 279"/>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Fixed gap between student and teacher</a:t>
            </a:r>
            <a:endParaRPr lang="en" dirty="0"/>
          </a:p>
        </p:txBody>
      </p:sp>
      <p:sp>
        <p:nvSpPr>
          <p:cNvPr id="280" name="Shape 280"/>
          <p:cNvSpPr/>
          <p:nvPr/>
        </p:nvSpPr>
        <p:spPr>
          <a:xfrm>
            <a:off x="2918432" y="2659280"/>
            <a:ext cx="3306169" cy="3255936"/>
          </a:xfrm>
          <a:prstGeom prst="rect">
            <a:avLst/>
          </a:prstGeom>
          <a:blipFill>
            <a:blip r:embed="rId3"/>
            <a:stretch>
              <a:fillRect/>
            </a:stretch>
          </a:blipFill>
          <a:ln>
            <a:noFill/>
          </a:ln>
        </p:spPr>
      </p:sp>
      <p:sp>
        <p:nvSpPr>
          <p:cNvPr id="2" name="Rectangle 1"/>
          <p:cNvSpPr/>
          <p:nvPr/>
        </p:nvSpPr>
        <p:spPr bwMode="auto">
          <a:xfrm>
            <a:off x="3328553" y="2858166"/>
            <a:ext cx="2743200" cy="2743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4" name="Straight Connector 3"/>
          <p:cNvCxnSpPr/>
          <p:nvPr/>
        </p:nvCxnSpPr>
        <p:spPr>
          <a:xfrm flipV="1">
            <a:off x="3328553" y="2858166"/>
            <a:ext cx="2743200" cy="2753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452854"/>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77428" y="868586"/>
            <a:ext cx="7143141" cy="874241"/>
          </a:xfrm>
          <a:prstGeom prst="rect">
            <a:avLst/>
          </a:prstGeom>
        </p:spPr>
        <p:txBody>
          <a:bodyPr vert="horz" wrap="square" lIns="69928" tIns="69928" rIns="69928" bIns="69928" rtlCol="0" anchor="b" anchorCtr="0">
            <a:noAutofit/>
          </a:bodyPr>
          <a:lstStyle/>
          <a:p>
            <a:pPr>
              <a:buNone/>
            </a:pPr>
            <a:r>
              <a:rPr lang="en" dirty="0" smtClean="0"/>
              <a:t>   More </a:t>
            </a:r>
            <a:r>
              <a:rPr lang="en" dirty="0"/>
              <a:t>accurate teacher -&gt; more accurate </a:t>
            </a:r>
            <a:r>
              <a:rPr lang="en" dirty="0" smtClean="0"/>
              <a:t>student SNN?</a:t>
            </a:r>
            <a:endParaRPr lang="en" dirty="0"/>
          </a:p>
        </p:txBody>
      </p:sp>
      <p:sp>
        <p:nvSpPr>
          <p:cNvPr id="279" name="Shape 279"/>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US" dirty="0" smtClean="0"/>
              <a:t>G</a:t>
            </a:r>
            <a:r>
              <a:rPr lang="en" dirty="0" smtClean="0"/>
              <a:t>ap between student and teacher widens as teacher gets better</a:t>
            </a:r>
            <a:endParaRPr lang="en" dirty="0"/>
          </a:p>
        </p:txBody>
      </p:sp>
      <p:sp>
        <p:nvSpPr>
          <p:cNvPr id="280" name="Shape 280"/>
          <p:cNvSpPr/>
          <p:nvPr/>
        </p:nvSpPr>
        <p:spPr>
          <a:xfrm>
            <a:off x="2918432" y="2659280"/>
            <a:ext cx="3306169" cy="3255936"/>
          </a:xfrm>
          <a:prstGeom prst="rect">
            <a:avLst/>
          </a:prstGeom>
          <a:blipFill>
            <a:blip r:embed="rId3"/>
            <a:stretch>
              <a:fillRect/>
            </a:stretch>
          </a:blipFill>
          <a:ln>
            <a:noFill/>
          </a:ln>
        </p:spPr>
      </p:sp>
      <p:sp>
        <p:nvSpPr>
          <p:cNvPr id="2" name="Rectangle 1"/>
          <p:cNvSpPr/>
          <p:nvPr/>
        </p:nvSpPr>
        <p:spPr bwMode="auto">
          <a:xfrm>
            <a:off x="3328553" y="2858166"/>
            <a:ext cx="2743200" cy="2743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4" name="Straight Connector 3"/>
          <p:cNvCxnSpPr/>
          <p:nvPr/>
        </p:nvCxnSpPr>
        <p:spPr>
          <a:xfrm flipV="1">
            <a:off x="3328553" y="3725862"/>
            <a:ext cx="2743200" cy="1885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656025"/>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1177428" y="868586"/>
            <a:ext cx="7143141" cy="874241"/>
          </a:xfrm>
          <a:prstGeom prst="rect">
            <a:avLst/>
          </a:prstGeom>
        </p:spPr>
        <p:txBody>
          <a:bodyPr vert="horz" wrap="square" lIns="69928" tIns="69928" rIns="69928" bIns="69928" rtlCol="0" anchor="b" anchorCtr="0">
            <a:noAutofit/>
          </a:bodyPr>
          <a:lstStyle/>
          <a:p>
            <a:pPr>
              <a:buNone/>
            </a:pPr>
            <a:r>
              <a:rPr lang="en" dirty="0" smtClean="0"/>
              <a:t>   More </a:t>
            </a:r>
            <a:r>
              <a:rPr lang="en" dirty="0"/>
              <a:t>accurate teacher -&gt; more accurate </a:t>
            </a:r>
            <a:r>
              <a:rPr lang="en" dirty="0" smtClean="0"/>
              <a:t>student SNN?</a:t>
            </a:r>
            <a:endParaRPr lang="en" dirty="0"/>
          </a:p>
        </p:txBody>
      </p:sp>
      <p:sp>
        <p:nvSpPr>
          <p:cNvPr id="279" name="Shape 279"/>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29140" indent="0" algn="ctr">
              <a:buClr>
                <a:schemeClr val="dk1"/>
              </a:buClr>
              <a:buSzPct val="208333"/>
              <a:buNone/>
            </a:pPr>
            <a:r>
              <a:rPr lang="en" dirty="0"/>
              <a:t>A</a:t>
            </a:r>
            <a:r>
              <a:rPr lang="en" dirty="0" smtClean="0"/>
              <a:t>s </a:t>
            </a:r>
            <a:r>
              <a:rPr lang="en" dirty="0"/>
              <a:t>the </a:t>
            </a:r>
            <a:r>
              <a:rPr lang="en" dirty="0" smtClean="0"/>
              <a:t>accuracy of </a:t>
            </a:r>
            <a:r>
              <a:rPr lang="en" dirty="0"/>
              <a:t>the teacher increases, the same </a:t>
            </a:r>
            <a:r>
              <a:rPr lang="en" dirty="0" smtClean="0"/>
              <a:t>student (same model complexity) performs </a:t>
            </a:r>
            <a:r>
              <a:rPr lang="en" dirty="0"/>
              <a:t>better:</a:t>
            </a:r>
          </a:p>
        </p:txBody>
      </p:sp>
      <p:sp>
        <p:nvSpPr>
          <p:cNvPr id="280" name="Shape 280"/>
          <p:cNvSpPr/>
          <p:nvPr/>
        </p:nvSpPr>
        <p:spPr>
          <a:xfrm>
            <a:off x="2918432" y="2659280"/>
            <a:ext cx="3306169" cy="3255936"/>
          </a:xfrm>
          <a:prstGeom prst="rect">
            <a:avLst/>
          </a:prstGeom>
          <a:blipFill>
            <a:blip r:embed="rId3"/>
            <a:stretch>
              <a:fillRect/>
            </a:stretch>
          </a:blipFill>
          <a:ln>
            <a:noFill/>
          </a:ln>
        </p:spPr>
      </p:sp>
      <p:cxnSp>
        <p:nvCxnSpPr>
          <p:cNvPr id="5" name="Straight Connector 4"/>
          <p:cNvCxnSpPr/>
          <p:nvPr/>
        </p:nvCxnSpPr>
        <p:spPr>
          <a:xfrm flipV="1">
            <a:off x="3635809" y="3182630"/>
            <a:ext cx="2465440" cy="24433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874104"/>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28" y="868586"/>
            <a:ext cx="8393907" cy="874241"/>
          </a:xfrm>
        </p:spPr>
        <p:txBody>
          <a:bodyPr/>
          <a:lstStyle/>
          <a:p>
            <a:r>
              <a:rPr lang="en-US" dirty="0" smtClean="0"/>
              <a:t>Summary </a:t>
            </a:r>
            <a:endParaRPr lang="en-US" dirty="0"/>
          </a:p>
        </p:txBody>
      </p:sp>
      <p:sp>
        <p:nvSpPr>
          <p:cNvPr id="3" name="Text Placeholder 2"/>
          <p:cNvSpPr>
            <a:spLocks noGrp="1"/>
          </p:cNvSpPr>
          <p:nvPr>
            <p:ph type="body" idx="1"/>
          </p:nvPr>
        </p:nvSpPr>
        <p:spPr>
          <a:xfrm>
            <a:off x="948847" y="1906828"/>
            <a:ext cx="7828884" cy="1569117"/>
          </a:xfrm>
        </p:spPr>
        <p:txBody>
          <a:bodyPr/>
          <a:lstStyle/>
          <a:p>
            <a:pPr marL="407957" indent="-262258"/>
            <a:r>
              <a:rPr lang="en-US" sz="2142" dirty="0"/>
              <a:t>Deep nets don’t need to be deep</a:t>
            </a:r>
          </a:p>
          <a:p>
            <a:pPr marL="407957" indent="-262258"/>
            <a:r>
              <a:rPr lang="en-US" sz="2142" dirty="0"/>
              <a:t>We can make smaller, shallower nets as accurate as deep nets…</a:t>
            </a:r>
          </a:p>
          <a:p>
            <a:pPr marL="407957" indent="-262258"/>
            <a:endParaRPr lang="en-US" sz="2142" dirty="0"/>
          </a:p>
          <a:p>
            <a:pPr marL="407957" indent="-262258"/>
            <a:r>
              <a:rPr lang="en-US" sz="2142" dirty="0"/>
              <a:t>…at least on TIMIT</a:t>
            </a:r>
          </a:p>
        </p:txBody>
      </p:sp>
    </p:spTree>
    <p:extLst>
      <p:ext uri="{BB962C8B-B14F-4D97-AF65-F5344CB8AC3E}">
        <p14:creationId xmlns:p14="http://schemas.microsoft.com/office/powerpoint/2010/main" val="1838099489"/>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28" y="868586"/>
            <a:ext cx="8393907" cy="874241"/>
          </a:xfrm>
        </p:spPr>
        <p:txBody>
          <a:bodyPr/>
          <a:lstStyle/>
          <a:p>
            <a:r>
              <a:rPr lang="en-US" dirty="0" smtClean="0"/>
              <a:t>Summary </a:t>
            </a:r>
            <a:endParaRPr lang="en-US" dirty="0"/>
          </a:p>
        </p:txBody>
      </p:sp>
      <p:sp>
        <p:nvSpPr>
          <p:cNvPr id="3" name="Text Placeholder 2"/>
          <p:cNvSpPr>
            <a:spLocks noGrp="1"/>
          </p:cNvSpPr>
          <p:nvPr>
            <p:ph type="body" idx="1"/>
          </p:nvPr>
        </p:nvSpPr>
        <p:spPr>
          <a:xfrm>
            <a:off x="948847" y="1906828"/>
            <a:ext cx="7828884" cy="1569117"/>
          </a:xfrm>
        </p:spPr>
        <p:txBody>
          <a:bodyPr/>
          <a:lstStyle/>
          <a:p>
            <a:pPr marL="407957" indent="-262258"/>
            <a:r>
              <a:rPr lang="en-US" sz="2142" dirty="0"/>
              <a:t>Deep nets don’t </a:t>
            </a:r>
            <a:r>
              <a:rPr lang="en-US" sz="2142" dirty="0" smtClean="0"/>
              <a:t>really need </a:t>
            </a:r>
            <a:r>
              <a:rPr lang="en-US" sz="2142" dirty="0"/>
              <a:t>to be deep</a:t>
            </a:r>
          </a:p>
          <a:p>
            <a:pPr marL="407957" indent="-262258"/>
            <a:r>
              <a:rPr lang="en-US" sz="2142" dirty="0"/>
              <a:t>We can make smaller, shallower nets as accurate as deep nets…</a:t>
            </a:r>
          </a:p>
          <a:p>
            <a:pPr marL="407957" indent="-262258"/>
            <a:endParaRPr lang="en-US" sz="2142" dirty="0"/>
          </a:p>
          <a:p>
            <a:pPr marL="407957" indent="-262258"/>
            <a:r>
              <a:rPr lang="en-US" sz="2142" b="1" dirty="0"/>
              <a:t>Qualitatively similar results on CIFAR-10</a:t>
            </a:r>
          </a:p>
        </p:txBody>
      </p:sp>
      <p:graphicFrame>
        <p:nvGraphicFramePr>
          <p:cNvPr id="4" name="Shape 87"/>
          <p:cNvGraphicFramePr/>
          <p:nvPr>
            <p:extLst>
              <p:ext uri="{D42A27DB-BD31-4B8C-83A1-F6EECF244321}">
                <p14:modId xmlns:p14="http://schemas.microsoft.com/office/powerpoint/2010/main" val="3036958018"/>
              </p:ext>
            </p:extLst>
          </p:nvPr>
        </p:nvGraphicFramePr>
        <p:xfrm>
          <a:off x="948847" y="3866956"/>
          <a:ext cx="7028853" cy="1526332"/>
        </p:xfrm>
        <a:graphic>
          <a:graphicData uri="http://schemas.openxmlformats.org/drawingml/2006/table">
            <a:tbl>
              <a:tblPr>
                <a:noFill/>
              </a:tblPr>
              <a:tblGrid>
                <a:gridCol w="2046324"/>
                <a:gridCol w="1098329"/>
                <a:gridCol w="1146803"/>
                <a:gridCol w="1397299"/>
                <a:gridCol w="1340098"/>
              </a:tblGrid>
              <a:tr h="769309">
                <a:tc>
                  <a:txBody>
                    <a:bodyPr/>
                    <a:lstStyle/>
                    <a:p>
                      <a:pPr>
                        <a:buNone/>
                      </a:pPr>
                      <a:r>
                        <a:rPr lang="en" sz="1300" dirty="0"/>
                        <a:t>Model</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dirty="0" smtClean="0"/>
                        <a:t>2-layer SNN</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US" sz="1300" dirty="0" smtClean="0"/>
                        <a:t>30k</a:t>
                      </a:r>
                      <a:r>
                        <a:rPr lang="en-US" sz="1300" baseline="0" dirty="0" smtClean="0"/>
                        <a:t> </a:t>
                      </a:r>
                      <a:r>
                        <a:rPr lang="en" sz="1300" dirty="0" smtClean="0"/>
                        <a:t>SNN</a:t>
                      </a:r>
                      <a:endParaRPr lang="en" sz="1300" dirty="0"/>
                    </a:p>
                    <a:p>
                      <a:pPr>
                        <a:buNone/>
                      </a:pPr>
                      <a:r>
                        <a:rPr lang="en-US" sz="1300" dirty="0" smtClean="0"/>
                        <a:t>p</a:t>
                      </a:r>
                      <a:r>
                        <a:rPr lang="en" sz="1300" dirty="0" smtClean="0"/>
                        <a:t>retraining</a:t>
                      </a:r>
                    </a:p>
                    <a:p>
                      <a:pPr>
                        <a:buNone/>
                      </a:pPr>
                      <a:r>
                        <a:rPr lang="en" sz="1300" dirty="0" smtClean="0"/>
                        <a:t>+ dropout</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 sz="1300" dirty="0" smtClean="0"/>
                        <a:t>CNN </a:t>
                      </a:r>
                    </a:p>
                    <a:p>
                      <a:pPr lvl="0" rtl="0">
                        <a:buNone/>
                      </a:pPr>
                      <a:r>
                        <a:rPr lang="en" sz="1300" dirty="0" smtClean="0"/>
                        <a:t>3 convolutional 3 non-linear</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b="1" dirty="0" smtClean="0"/>
                        <a:t>C-SNN</a:t>
                      </a:r>
                      <a:r>
                        <a:rPr lang="en" sz="1300" b="1" dirty="0"/>
                        <a:t>++</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r h="757023">
                <a:tc>
                  <a:txBody>
                    <a:bodyPr/>
                    <a:lstStyle/>
                    <a:p>
                      <a:pPr lvl="0" rtl="0">
                        <a:buNone/>
                      </a:pPr>
                      <a:r>
                        <a:rPr lang="en" sz="1300" dirty="0" smtClean="0"/>
                        <a:t>CIFAR-10</a:t>
                      </a:r>
                      <a:br>
                        <a:rPr lang="en" sz="1300" dirty="0" smtClean="0"/>
                      </a:br>
                      <a:r>
                        <a:rPr lang="en" sz="1300" dirty="0" smtClean="0"/>
                        <a:t>Test-Set Error Rate</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dirty="0" smtClean="0"/>
                        <a:t>57.8%</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21.8%</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15.1%</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15.4%</a:t>
                      </a:r>
                    </a:p>
                    <a:p>
                      <a:pPr>
                        <a:buNone/>
                      </a:pPr>
                      <a:r>
                        <a:rPr lang="en" sz="1300" dirty="0" smtClean="0"/>
                        <a:t>15.1%</a:t>
                      </a:r>
                    </a:p>
                    <a:p>
                      <a:pPr>
                        <a:buNone/>
                      </a:pPr>
                      <a:r>
                        <a:rPr lang="en" sz="1300" dirty="0" smtClean="0"/>
                        <a:t>14.2%</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11434258"/>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8847" y="1363662"/>
            <a:ext cx="7828884" cy="1931717"/>
          </a:xfrm>
        </p:spPr>
        <p:txBody>
          <a:bodyPr/>
          <a:lstStyle/>
          <a:p>
            <a:pPr marL="407957" indent="-262258"/>
            <a:endParaRPr lang="en-US" sz="2142" dirty="0"/>
          </a:p>
          <a:p>
            <a:pPr marL="145699" indent="0">
              <a:buNone/>
            </a:pPr>
            <a:r>
              <a:rPr lang="en-US" sz="2142" b="1" dirty="0"/>
              <a:t>Qualitatively similar results on </a:t>
            </a:r>
            <a:r>
              <a:rPr lang="en-US" sz="2142" b="1" dirty="0" smtClean="0"/>
              <a:t>CIFAR-10</a:t>
            </a:r>
          </a:p>
          <a:p>
            <a:pPr marL="145699" indent="0">
              <a:buNone/>
            </a:pPr>
            <a:r>
              <a:rPr lang="en-US" sz="2142" b="1" dirty="0"/>
              <a:t>	</a:t>
            </a:r>
            <a:r>
              <a:rPr lang="en-US" sz="2142" b="1" dirty="0" smtClean="0"/>
              <a:t>but need to have at least 1 convolutional layer</a:t>
            </a:r>
          </a:p>
          <a:p>
            <a:pPr marL="145699" indent="0">
              <a:buNone/>
            </a:pPr>
            <a:r>
              <a:rPr lang="en-US" sz="2142" b="1" dirty="0"/>
              <a:t>	</a:t>
            </a:r>
            <a:r>
              <a:rPr lang="en-US" sz="2142" b="1" dirty="0" smtClean="0"/>
              <a:t>and best results with more than 1 convolutional layer</a:t>
            </a:r>
          </a:p>
          <a:p>
            <a:pPr marL="145699" indent="0">
              <a:buNone/>
            </a:pPr>
            <a:r>
              <a:rPr lang="en-US" sz="2142" b="1" dirty="0"/>
              <a:t>	</a:t>
            </a:r>
            <a:r>
              <a:rPr lang="en-US" sz="2142" b="1" dirty="0" smtClean="0"/>
              <a:t>(can’t compress convolutional layers as much)</a:t>
            </a:r>
            <a:endParaRPr lang="en-US" sz="2142" b="1" dirty="0"/>
          </a:p>
        </p:txBody>
      </p:sp>
      <p:graphicFrame>
        <p:nvGraphicFramePr>
          <p:cNvPr id="4" name="Shape 87"/>
          <p:cNvGraphicFramePr/>
          <p:nvPr>
            <p:extLst>
              <p:ext uri="{D42A27DB-BD31-4B8C-83A1-F6EECF244321}">
                <p14:modId xmlns:p14="http://schemas.microsoft.com/office/powerpoint/2010/main" val="3036958018"/>
              </p:ext>
            </p:extLst>
          </p:nvPr>
        </p:nvGraphicFramePr>
        <p:xfrm>
          <a:off x="948847" y="3866956"/>
          <a:ext cx="7028853" cy="1526332"/>
        </p:xfrm>
        <a:graphic>
          <a:graphicData uri="http://schemas.openxmlformats.org/drawingml/2006/table">
            <a:tbl>
              <a:tblPr>
                <a:noFill/>
              </a:tblPr>
              <a:tblGrid>
                <a:gridCol w="2046324"/>
                <a:gridCol w="1098329"/>
                <a:gridCol w="1146803"/>
                <a:gridCol w="1397299"/>
                <a:gridCol w="1340098"/>
              </a:tblGrid>
              <a:tr h="769309">
                <a:tc>
                  <a:txBody>
                    <a:bodyPr/>
                    <a:lstStyle/>
                    <a:p>
                      <a:pPr>
                        <a:buNone/>
                      </a:pPr>
                      <a:r>
                        <a:rPr lang="en" sz="1300" dirty="0"/>
                        <a:t>Model</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dirty="0" smtClean="0"/>
                        <a:t>2-layer SNN</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US" sz="1300" dirty="0" smtClean="0"/>
                        <a:t>30k</a:t>
                      </a:r>
                      <a:r>
                        <a:rPr lang="en-US" sz="1300" baseline="0" dirty="0" smtClean="0"/>
                        <a:t> </a:t>
                      </a:r>
                      <a:r>
                        <a:rPr lang="en" sz="1300" dirty="0" smtClean="0"/>
                        <a:t>SNN</a:t>
                      </a:r>
                      <a:endParaRPr lang="en" sz="1300" dirty="0"/>
                    </a:p>
                    <a:p>
                      <a:pPr>
                        <a:buNone/>
                      </a:pPr>
                      <a:r>
                        <a:rPr lang="en-US" sz="1300" dirty="0" smtClean="0"/>
                        <a:t>p</a:t>
                      </a:r>
                      <a:r>
                        <a:rPr lang="en" sz="1300" dirty="0" smtClean="0"/>
                        <a:t>retraining</a:t>
                      </a:r>
                    </a:p>
                    <a:p>
                      <a:pPr>
                        <a:buNone/>
                      </a:pPr>
                      <a:r>
                        <a:rPr lang="en" sz="1300" dirty="0" smtClean="0"/>
                        <a:t>+ dropout</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lvl="0" rtl="0">
                        <a:buNone/>
                      </a:pPr>
                      <a:r>
                        <a:rPr lang="en" sz="1300" dirty="0" smtClean="0"/>
                        <a:t>CNN </a:t>
                      </a:r>
                    </a:p>
                    <a:p>
                      <a:pPr lvl="0" rtl="0">
                        <a:buNone/>
                      </a:pPr>
                      <a:r>
                        <a:rPr lang="en" sz="1300" dirty="0" smtClean="0"/>
                        <a:t>3 convolutional 3 non-linear</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b="1" dirty="0" smtClean="0"/>
                        <a:t>C-SNN</a:t>
                      </a:r>
                      <a:r>
                        <a:rPr lang="en" sz="1300" b="1" dirty="0"/>
                        <a:t>++</a:t>
                      </a:r>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r h="757023">
                <a:tc>
                  <a:txBody>
                    <a:bodyPr/>
                    <a:lstStyle/>
                    <a:p>
                      <a:pPr lvl="0" rtl="0">
                        <a:buNone/>
                      </a:pPr>
                      <a:r>
                        <a:rPr lang="en" sz="1300" dirty="0" smtClean="0"/>
                        <a:t>CIFAR-10</a:t>
                      </a:r>
                      <a:br>
                        <a:rPr lang="en" sz="1300" dirty="0" smtClean="0"/>
                      </a:br>
                      <a:r>
                        <a:rPr lang="en" sz="1300" dirty="0" smtClean="0"/>
                        <a:t>Test-Set Error Rate</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rtl="0">
                        <a:buNone/>
                      </a:pPr>
                      <a:r>
                        <a:rPr lang="en" sz="1300" dirty="0" smtClean="0"/>
                        <a:t>57.8%</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21.8%</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15.1%</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c>
                  <a:txBody>
                    <a:bodyPr/>
                    <a:lstStyle/>
                    <a:p>
                      <a:pPr>
                        <a:buNone/>
                      </a:pPr>
                      <a:r>
                        <a:rPr lang="en" sz="1300" dirty="0" smtClean="0"/>
                        <a:t>15.4%</a:t>
                      </a:r>
                    </a:p>
                    <a:p>
                      <a:pPr>
                        <a:buNone/>
                      </a:pPr>
                      <a:r>
                        <a:rPr lang="en" sz="1300" dirty="0" smtClean="0"/>
                        <a:t>15.1%</a:t>
                      </a:r>
                    </a:p>
                    <a:p>
                      <a:pPr>
                        <a:buNone/>
                      </a:pPr>
                      <a:r>
                        <a:rPr lang="en" sz="1300" dirty="0" smtClean="0"/>
                        <a:t>14.2%</a:t>
                      </a:r>
                      <a:endParaRPr lang="en" sz="1300" dirty="0"/>
                    </a:p>
                  </a:txBody>
                  <a:tcPr marL="69928" marR="69928" marT="69928" marB="69928">
                    <a:lnL w="19050" cap="flat">
                      <a:solidFill>
                        <a:srgbClr val="000000"/>
                      </a:solidFill>
                      <a:prstDash val="solid"/>
                      <a:round/>
                      <a:headEnd type="none" w="med" len="med"/>
                      <a:tailEnd type="none" w="med" len="med"/>
                    </a:lnL>
                    <a:lnR w="19050" cap="flat">
                      <a:solidFill>
                        <a:srgbClr val="000000"/>
                      </a:solidFill>
                      <a:prstDash val="solid"/>
                      <a:round/>
                      <a:headEnd type="none" w="med" len="med"/>
                      <a:tailEnd type="none" w="med" len="med"/>
                    </a:lnR>
                    <a:lnT w="19050" cap="flat">
                      <a:solidFill>
                        <a:srgbClr val="000000"/>
                      </a:solidFill>
                      <a:prstDash val="solid"/>
                      <a:round/>
                      <a:headEnd type="none" w="med" len="med"/>
                      <a:tailEnd type="none" w="med" len="med"/>
                    </a:lnT>
                    <a:lnB w="19050" cap="flat">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7100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6328" y="280104"/>
            <a:ext cx="8393907" cy="854958"/>
          </a:xfrm>
        </p:spPr>
        <p:txBody>
          <a:bodyPr/>
          <a:lstStyle/>
          <a:p>
            <a:r>
              <a:rPr lang="en-US" dirty="0"/>
              <a:t>What do you need to make deep learning work?</a:t>
            </a:r>
          </a:p>
        </p:txBody>
      </p:sp>
      <p:sp>
        <p:nvSpPr>
          <p:cNvPr id="3" name="Text Placeholder 2"/>
          <p:cNvSpPr>
            <a:spLocks noGrp="1"/>
          </p:cNvSpPr>
          <p:nvPr>
            <p:ph type="body" idx="1"/>
          </p:nvPr>
        </p:nvSpPr>
        <p:spPr>
          <a:xfrm>
            <a:off x="466328" y="1363662"/>
            <a:ext cx="8393907" cy="6015271"/>
          </a:xfrm>
        </p:spPr>
        <p:txBody>
          <a:bodyPr/>
          <a:lstStyle/>
          <a:p>
            <a:r>
              <a:rPr lang="en-US" b="1" dirty="0" smtClean="0"/>
              <a:t>Need large data:</a:t>
            </a:r>
          </a:p>
          <a:p>
            <a:pPr lvl="1"/>
            <a:r>
              <a:rPr lang="en-US" dirty="0" smtClean="0"/>
              <a:t>50k - 100k	= small 	(CIFAR-10)</a:t>
            </a:r>
          </a:p>
          <a:p>
            <a:pPr lvl="1"/>
            <a:r>
              <a:rPr lang="en-US" dirty="0" smtClean="0"/>
              <a:t>100k - 1M	= moderate 	(TIMIT)</a:t>
            </a:r>
          </a:p>
          <a:p>
            <a:pPr lvl="1"/>
            <a:r>
              <a:rPr lang="en-US" dirty="0" smtClean="0"/>
              <a:t>10M - 100M	= large	(CIFAR-10 with augmentations)</a:t>
            </a:r>
          </a:p>
          <a:p>
            <a:pPr lvl="1"/>
            <a:r>
              <a:rPr lang="en-US" dirty="0" smtClean="0"/>
              <a:t>100M - 1B+	= very large	(1000hr speech data)</a:t>
            </a:r>
          </a:p>
          <a:p>
            <a:endParaRPr lang="en-US" dirty="0" smtClean="0"/>
          </a:p>
          <a:p>
            <a:r>
              <a:rPr lang="en-US" b="1" dirty="0" smtClean="0"/>
              <a:t>Need GPUs:</a:t>
            </a:r>
          </a:p>
          <a:p>
            <a:pPr lvl="1"/>
            <a:r>
              <a:rPr lang="en-US" dirty="0" smtClean="0"/>
              <a:t>Speed up learning 10x-1000x</a:t>
            </a:r>
          </a:p>
          <a:p>
            <a:pPr lvl="1"/>
            <a:r>
              <a:rPr lang="en-US" dirty="0" smtClean="0"/>
              <a:t>1hr - 12hrs	= fast run (CIFAR-10)</a:t>
            </a:r>
          </a:p>
          <a:p>
            <a:pPr lvl="1"/>
            <a:r>
              <a:rPr lang="en-US" dirty="0" smtClean="0"/>
              <a:t>12hrs - 1day	= typical short run (CIFAR-100, TIMIT)</a:t>
            </a:r>
          </a:p>
          <a:p>
            <a:pPr lvl="1"/>
            <a:r>
              <a:rPr lang="en-US" dirty="0" smtClean="0"/>
              <a:t>1day-1week	= typical long run (Switchboard 300hr speech data)</a:t>
            </a:r>
          </a:p>
          <a:p>
            <a:pPr lvl="1"/>
            <a:r>
              <a:rPr lang="en-US" dirty="0" smtClean="0"/>
              <a:t>1week-1month = long run (ImageNet, large speech data, …)</a:t>
            </a:r>
          </a:p>
          <a:p>
            <a:pPr lvl="1"/>
            <a:endParaRPr lang="en-US" dirty="0"/>
          </a:p>
          <a:p>
            <a:r>
              <a:rPr lang="en-US" b="1" dirty="0" smtClean="0"/>
              <a:t>Need hyper-parameter optimization:</a:t>
            </a:r>
          </a:p>
          <a:p>
            <a:pPr lvl="1" indent="0">
              <a:buNone/>
            </a:pPr>
            <a:r>
              <a:rPr lang="en-US" sz="1600" dirty="0" smtClean="0"/>
              <a:t>Larger nets =&gt;</a:t>
            </a:r>
          </a:p>
          <a:p>
            <a:pPr lvl="1" indent="0">
              <a:buNone/>
            </a:pPr>
            <a:r>
              <a:rPr lang="en-US" sz="1600" dirty="0"/>
              <a:t>	</a:t>
            </a:r>
            <a:r>
              <a:rPr lang="en-US" sz="1600" dirty="0" smtClean="0"/>
              <a:t>More hyper-parameters =&gt;</a:t>
            </a:r>
          </a:p>
          <a:p>
            <a:pPr lvl="1" indent="0">
              <a:buNone/>
            </a:pPr>
            <a:r>
              <a:rPr lang="en-US" sz="1600" dirty="0"/>
              <a:t>	 </a:t>
            </a:r>
            <a:r>
              <a:rPr lang="en-US" sz="1600" dirty="0" smtClean="0"/>
              <a:t>    More sensitivity to hyper-parameters =&gt;</a:t>
            </a:r>
          </a:p>
          <a:p>
            <a:pPr lvl="1" indent="0">
              <a:buNone/>
            </a:pPr>
            <a:r>
              <a:rPr lang="en-US" sz="1600" dirty="0"/>
              <a:t>	 </a:t>
            </a:r>
            <a:r>
              <a:rPr lang="en-US" sz="1600" dirty="0" smtClean="0"/>
              <a:t>          More critical and expensive optimization =&gt; more GPUs!</a:t>
            </a:r>
          </a:p>
          <a:p>
            <a:pPr lvl="3" indent="0">
              <a:buNone/>
            </a:pPr>
            <a:endParaRPr lang="en-US" dirty="0" smtClean="0"/>
          </a:p>
          <a:p>
            <a:pPr lvl="4"/>
            <a:endParaRPr lang="en-US" dirty="0" smtClean="0"/>
          </a:p>
        </p:txBody>
      </p:sp>
    </p:spTree>
    <p:extLst>
      <p:ext uri="{BB962C8B-B14F-4D97-AF65-F5344CB8AC3E}">
        <p14:creationId xmlns:p14="http://schemas.microsoft.com/office/powerpoint/2010/main" val="38324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“Do Deep Nets Really Need </a:t>
            </a:r>
            <a:r>
              <a:rPr lang="en-US" dirty="0"/>
              <a:t>T</a:t>
            </a:r>
            <a:r>
              <a:rPr lang="en-US" dirty="0" smtClean="0"/>
              <a:t>o Be Deep?”</a:t>
            </a:r>
            <a:endParaRPr lang="en-US" dirty="0"/>
          </a:p>
        </p:txBody>
      </p:sp>
      <p:sp>
        <p:nvSpPr>
          <p:cNvPr id="3" name="Text Placeholder 2"/>
          <p:cNvSpPr>
            <a:spLocks noGrp="1"/>
          </p:cNvSpPr>
          <p:nvPr>
            <p:ph type="body" idx="1"/>
          </p:nvPr>
        </p:nvSpPr>
        <p:spPr>
          <a:xfrm>
            <a:off x="466328" y="1632057"/>
            <a:ext cx="8393907" cy="4872073"/>
          </a:xfrm>
        </p:spPr>
        <p:txBody>
          <a:bodyPr/>
          <a:lstStyle/>
          <a:p>
            <a:r>
              <a:rPr lang="en-US" sz="1800" b="1" dirty="0" smtClean="0"/>
              <a:t>Deep learning currently needed to </a:t>
            </a:r>
            <a:r>
              <a:rPr lang="en-US" sz="2000" b="1" u="sng" dirty="0" smtClean="0"/>
              <a:t>learn</a:t>
            </a:r>
            <a:r>
              <a:rPr lang="en-US" sz="2000" b="1" dirty="0" smtClean="0"/>
              <a:t> </a:t>
            </a:r>
            <a:r>
              <a:rPr lang="en-US" sz="1800" b="1" dirty="0" smtClean="0"/>
              <a:t>accurate models that generalize well</a:t>
            </a:r>
          </a:p>
          <a:p>
            <a:pPr lvl="1"/>
            <a:r>
              <a:rPr lang="en-US" sz="1600" dirty="0" smtClean="0"/>
              <a:t>Better inductive bias?</a:t>
            </a:r>
          </a:p>
          <a:p>
            <a:pPr lvl="1"/>
            <a:r>
              <a:rPr lang="en-US" sz="1600" dirty="0" smtClean="0"/>
              <a:t>Better regularization?  More robust to overfitting?</a:t>
            </a:r>
          </a:p>
          <a:p>
            <a:pPr lvl="1"/>
            <a:r>
              <a:rPr lang="en-US" sz="1600" dirty="0" smtClean="0"/>
              <a:t>Better match to current training algorithms?</a:t>
            </a:r>
          </a:p>
          <a:p>
            <a:endParaRPr lang="en-US" sz="1800" dirty="0" smtClean="0"/>
          </a:p>
          <a:p>
            <a:r>
              <a:rPr lang="en-US" sz="1800" b="1" dirty="0" smtClean="0"/>
              <a:t>But deep models are not needed to represent these accurate functions</a:t>
            </a:r>
          </a:p>
          <a:p>
            <a:pPr lvl="1"/>
            <a:r>
              <a:rPr lang="en-US" sz="1600" dirty="0" smtClean="0"/>
              <a:t>Very shallow models often can represent a function with similar accuracy using a similar number of parameters</a:t>
            </a:r>
          </a:p>
          <a:p>
            <a:pPr lvl="1"/>
            <a:r>
              <a:rPr lang="en-US" sz="1600" dirty="0" smtClean="0"/>
              <a:t>Convolution needed in shallow model if important to deep model</a:t>
            </a:r>
          </a:p>
          <a:p>
            <a:pPr lvl="1"/>
            <a:r>
              <a:rPr lang="en-US" sz="1600" dirty="0" smtClean="0"/>
              <a:t>Works because inductive bias learned by deep model is compiled into transfer data, and this makes it hard for student to overfit</a:t>
            </a:r>
          </a:p>
          <a:p>
            <a:endParaRPr lang="en-US" sz="1800" dirty="0" smtClean="0"/>
          </a:p>
          <a:p>
            <a:r>
              <a:rPr lang="en-US" sz="1800" b="1" dirty="0" smtClean="0"/>
              <a:t>Goal of this work was not to prove deep learning is not needed</a:t>
            </a:r>
          </a:p>
          <a:p>
            <a:r>
              <a:rPr lang="en-US" sz="1800" b="1" dirty="0" smtClean="0"/>
              <a:t>Goal was to see why deep learning is needed:</a:t>
            </a:r>
          </a:p>
          <a:p>
            <a:pPr lvl="1"/>
            <a:r>
              <a:rPr lang="en-US" sz="1764" dirty="0"/>
              <a:t>R</a:t>
            </a:r>
            <a:r>
              <a:rPr lang="en-US" sz="1764" dirty="0" smtClean="0"/>
              <a:t>epresentation or inductive bias or training algorithm or ___________ ?</a:t>
            </a:r>
          </a:p>
          <a:p>
            <a:pPr lvl="1"/>
            <a:endParaRPr lang="en-US" sz="1600" dirty="0" smtClean="0"/>
          </a:p>
          <a:p>
            <a:pPr lvl="1"/>
            <a:endParaRPr lang="en-US" sz="1600" dirty="0"/>
          </a:p>
        </p:txBody>
      </p:sp>
    </p:spTree>
    <p:extLst>
      <p:ext uri="{BB962C8B-B14F-4D97-AF65-F5344CB8AC3E}">
        <p14:creationId xmlns:p14="http://schemas.microsoft.com/office/powerpoint/2010/main" val="3668064009"/>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Deep Learning</a:t>
            </a:r>
            <a:endParaRPr lang="en-US" dirty="0"/>
          </a:p>
        </p:txBody>
      </p:sp>
      <p:sp>
        <p:nvSpPr>
          <p:cNvPr id="3" name="Text Placeholder 2"/>
          <p:cNvSpPr>
            <a:spLocks noGrp="1"/>
          </p:cNvSpPr>
          <p:nvPr>
            <p:ph type="body" idx="1"/>
          </p:nvPr>
        </p:nvSpPr>
        <p:spPr>
          <a:xfrm>
            <a:off x="466328" y="1632057"/>
            <a:ext cx="8393907" cy="749599"/>
          </a:xfrm>
        </p:spPr>
        <p:txBody>
          <a:bodyPr/>
          <a:lstStyle/>
          <a:p>
            <a:r>
              <a:rPr lang="en-US" dirty="0" smtClean="0"/>
              <a:t>Best deep models keep getting deeper!</a:t>
            </a:r>
          </a:p>
          <a:p>
            <a:pPr marL="0" indent="0">
              <a:buNone/>
            </a:pPr>
            <a:endParaRPr lang="en-US" dirty="0" smtClean="0"/>
          </a:p>
        </p:txBody>
      </p:sp>
    </p:spTree>
    <p:extLst>
      <p:ext uri="{BB962C8B-B14F-4D97-AF65-F5344CB8AC3E}">
        <p14:creationId xmlns:p14="http://schemas.microsoft.com/office/powerpoint/2010/main" val="16459165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09" y="1953986"/>
            <a:ext cx="5334744" cy="16194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081" y="220662"/>
            <a:ext cx="5410200" cy="13013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276" y="4211428"/>
            <a:ext cx="7240010" cy="1495634"/>
          </a:xfrm>
          <a:prstGeom prst="rect">
            <a:avLst/>
          </a:prstGeom>
        </p:spPr>
      </p:pic>
    </p:spTree>
    <p:extLst>
      <p:ext uri="{BB962C8B-B14F-4D97-AF65-F5344CB8AC3E}">
        <p14:creationId xmlns:p14="http://schemas.microsoft.com/office/powerpoint/2010/main" val="52351139"/>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81" y="160887"/>
            <a:ext cx="5638800" cy="66891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281" y="6011862"/>
            <a:ext cx="2286000" cy="702286"/>
          </a:xfrm>
          <a:prstGeom prst="rect">
            <a:avLst/>
          </a:prstGeom>
        </p:spPr>
      </p:pic>
    </p:spTree>
    <p:extLst>
      <p:ext uri="{BB962C8B-B14F-4D97-AF65-F5344CB8AC3E}">
        <p14:creationId xmlns:p14="http://schemas.microsoft.com/office/powerpoint/2010/main" val="257200248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Deep Learning</a:t>
            </a:r>
            <a:endParaRPr lang="en-US" dirty="0"/>
          </a:p>
        </p:txBody>
      </p:sp>
      <p:sp>
        <p:nvSpPr>
          <p:cNvPr id="3" name="Text Placeholder 2"/>
          <p:cNvSpPr>
            <a:spLocks noGrp="1"/>
          </p:cNvSpPr>
          <p:nvPr>
            <p:ph type="body" idx="1"/>
          </p:nvPr>
        </p:nvSpPr>
        <p:spPr>
          <a:xfrm>
            <a:off x="466328" y="1632057"/>
            <a:ext cx="8393907" cy="4359305"/>
          </a:xfrm>
        </p:spPr>
        <p:txBody>
          <a:bodyPr/>
          <a:lstStyle/>
          <a:p>
            <a:r>
              <a:rPr lang="en-US" b="1" dirty="0" smtClean="0"/>
              <a:t>Best deep models keep getting deeper!</a:t>
            </a:r>
          </a:p>
          <a:p>
            <a:endParaRPr lang="en-US" dirty="0" smtClean="0"/>
          </a:p>
          <a:p>
            <a:r>
              <a:rPr lang="en-US" b="1" dirty="0" smtClean="0"/>
              <a:t>Deep models are high variance =&gt; ensembles of deep models more accurate</a:t>
            </a:r>
          </a:p>
          <a:p>
            <a:endParaRPr lang="en-US" dirty="0"/>
          </a:p>
          <a:p>
            <a:r>
              <a:rPr lang="en-US" b="1" dirty="0" smtClean="0"/>
              <a:t>Most accurate deep models quickly get too big to use in practice</a:t>
            </a:r>
          </a:p>
          <a:p>
            <a:pPr lvl="1"/>
            <a:r>
              <a:rPr lang="en-US" dirty="0"/>
              <a:t>c</a:t>
            </a:r>
            <a:r>
              <a:rPr lang="en-US" dirty="0" smtClean="0"/>
              <a:t>an’t afford to run them on servers</a:t>
            </a:r>
          </a:p>
          <a:p>
            <a:endParaRPr lang="en-US" dirty="0"/>
          </a:p>
          <a:p>
            <a:r>
              <a:rPr lang="en-US" b="1" dirty="0" smtClean="0"/>
              <a:t>Can Model Compression </a:t>
            </a:r>
            <a:r>
              <a:rPr lang="en-US" b="1" dirty="0"/>
              <a:t>H</a:t>
            </a:r>
            <a:r>
              <a:rPr lang="en-US" b="1" dirty="0" smtClean="0"/>
              <a:t>elp?</a:t>
            </a:r>
          </a:p>
          <a:p>
            <a:endParaRPr lang="en-US" dirty="0"/>
          </a:p>
          <a:p>
            <a:r>
              <a:rPr lang="en-US" b="1" dirty="0" smtClean="0"/>
              <a:t>Yes, best way to train an accurate medium-size deep model is to 1</a:t>
            </a:r>
            <a:r>
              <a:rPr lang="en-US" b="1" baseline="30000" dirty="0" smtClean="0"/>
              <a:t>st</a:t>
            </a:r>
            <a:r>
              <a:rPr lang="en-US" b="1" dirty="0" smtClean="0"/>
              <a:t> train a very accurate extremely large deep model (or ensemble of deep models), then train medium-size deep model to mimic this larger model</a:t>
            </a:r>
          </a:p>
          <a:p>
            <a:pPr lvl="1"/>
            <a:r>
              <a:rPr lang="en-US" dirty="0"/>
              <a:t>t</a:t>
            </a:r>
            <a:r>
              <a:rPr lang="en-US" dirty="0" smtClean="0"/>
              <a:t>rue even when near-infinite train data is available!!!???</a:t>
            </a:r>
          </a:p>
          <a:p>
            <a:endParaRPr lang="en-US" dirty="0" smtClean="0"/>
          </a:p>
        </p:txBody>
      </p:sp>
    </p:spTree>
    <p:extLst>
      <p:ext uri="{BB962C8B-B14F-4D97-AF65-F5344CB8AC3E}">
        <p14:creationId xmlns:p14="http://schemas.microsoft.com/office/powerpoint/2010/main" val="26881810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Results on MS Speech Recognition Model</a:t>
            </a:r>
            <a:endParaRPr lang="en-US" sz="3200" dirty="0"/>
          </a:p>
        </p:txBody>
      </p:sp>
      <p:sp>
        <p:nvSpPr>
          <p:cNvPr id="3" name="Content Placeholder 2"/>
          <p:cNvSpPr>
            <a:spLocks noGrp="1"/>
          </p:cNvSpPr>
          <p:nvPr>
            <p:ph idx="4294967295"/>
          </p:nvPr>
        </p:nvSpPr>
        <p:spPr>
          <a:xfrm>
            <a:off x="155443" y="1476622"/>
            <a:ext cx="8971960" cy="923330"/>
          </a:xfrm>
          <a:prstGeom prst="rect">
            <a:avLst/>
          </a:prstGeom>
        </p:spPr>
        <p:txBody>
          <a:bodyPr/>
          <a:lstStyle/>
          <a:p>
            <a:r>
              <a:rPr lang="en-US" sz="2400" dirty="0" smtClean="0"/>
              <a:t>30 million parameters in large teacher deep model</a:t>
            </a:r>
          </a:p>
          <a:p>
            <a:r>
              <a:rPr lang="en-US" sz="2400" dirty="0" smtClean="0"/>
              <a:t>Only 2 Million parameter in small student deep model</a:t>
            </a:r>
            <a:endParaRPr lang="en-US" sz="2400" dirty="0"/>
          </a:p>
        </p:txBody>
      </p:sp>
      <p:sp>
        <p:nvSpPr>
          <p:cNvPr id="5" name="Can 4"/>
          <p:cNvSpPr/>
          <p:nvPr/>
        </p:nvSpPr>
        <p:spPr>
          <a:xfrm>
            <a:off x="2355252" y="2972643"/>
            <a:ext cx="212504" cy="28245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6" name="Left Arrow 5"/>
          <p:cNvSpPr/>
          <p:nvPr/>
        </p:nvSpPr>
        <p:spPr>
          <a:xfrm>
            <a:off x="2709423" y="5664838"/>
            <a:ext cx="841162" cy="159378"/>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9" name="Left Arrow 8"/>
          <p:cNvSpPr/>
          <p:nvPr/>
        </p:nvSpPr>
        <p:spPr>
          <a:xfrm>
            <a:off x="2709422" y="4358346"/>
            <a:ext cx="841162" cy="159378"/>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10" name="Left Arrow 9"/>
          <p:cNvSpPr/>
          <p:nvPr/>
        </p:nvSpPr>
        <p:spPr>
          <a:xfrm>
            <a:off x="2709424" y="2972643"/>
            <a:ext cx="841162" cy="159378"/>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11" name="TextBox 10"/>
          <p:cNvSpPr txBox="1"/>
          <p:nvPr/>
        </p:nvSpPr>
        <p:spPr>
          <a:xfrm>
            <a:off x="3550585" y="2911067"/>
            <a:ext cx="3719608" cy="304250"/>
          </a:xfrm>
          <a:prstGeom prst="rect">
            <a:avLst/>
          </a:prstGeom>
          <a:noFill/>
        </p:spPr>
        <p:txBody>
          <a:bodyPr wrap="none" rtlCol="0">
            <a:spAutoFit/>
          </a:bodyPr>
          <a:lstStyle/>
          <a:p>
            <a:r>
              <a:rPr lang="en-US" sz="1377" dirty="0"/>
              <a:t>Teacher DNN trained with standard </a:t>
            </a:r>
            <a:r>
              <a:rPr lang="en-US" sz="1377" dirty="0" smtClean="0"/>
              <a:t>0/1 labels</a:t>
            </a:r>
            <a:endParaRPr lang="en-US" sz="1377" dirty="0"/>
          </a:p>
        </p:txBody>
      </p:sp>
      <p:sp>
        <p:nvSpPr>
          <p:cNvPr id="12" name="TextBox 11"/>
          <p:cNvSpPr txBox="1"/>
          <p:nvPr/>
        </p:nvSpPr>
        <p:spPr>
          <a:xfrm>
            <a:off x="3550584" y="5606459"/>
            <a:ext cx="3912546" cy="304250"/>
          </a:xfrm>
          <a:prstGeom prst="rect">
            <a:avLst/>
          </a:prstGeom>
          <a:noFill/>
        </p:spPr>
        <p:txBody>
          <a:bodyPr wrap="none" rtlCol="0">
            <a:spAutoFit/>
          </a:bodyPr>
          <a:lstStyle/>
          <a:p>
            <a:r>
              <a:rPr lang="en-US" sz="1377" dirty="0"/>
              <a:t>Small-size DNN trained with standard </a:t>
            </a:r>
            <a:r>
              <a:rPr lang="en-US" sz="1377" dirty="0" smtClean="0"/>
              <a:t>0/1 labels</a:t>
            </a:r>
            <a:endParaRPr lang="en-US" sz="1377" dirty="0"/>
          </a:p>
        </p:txBody>
      </p:sp>
      <p:sp>
        <p:nvSpPr>
          <p:cNvPr id="13" name="TextBox 12"/>
          <p:cNvSpPr txBox="1"/>
          <p:nvPr/>
        </p:nvSpPr>
        <p:spPr>
          <a:xfrm>
            <a:off x="3550583" y="4296769"/>
            <a:ext cx="3432093" cy="304250"/>
          </a:xfrm>
          <a:prstGeom prst="rect">
            <a:avLst/>
          </a:prstGeom>
          <a:noFill/>
        </p:spPr>
        <p:txBody>
          <a:bodyPr wrap="none" rtlCol="0">
            <a:spAutoFit/>
          </a:bodyPr>
          <a:lstStyle/>
          <a:p>
            <a:r>
              <a:rPr lang="en-US" sz="1377" dirty="0"/>
              <a:t>Student DNN trained with </a:t>
            </a:r>
            <a:r>
              <a:rPr lang="en-US" sz="1377" dirty="0" smtClean="0"/>
              <a:t>simple mimicry</a:t>
            </a:r>
            <a:endParaRPr lang="en-US" sz="1377" dirty="0"/>
          </a:p>
        </p:txBody>
      </p:sp>
      <p:sp>
        <p:nvSpPr>
          <p:cNvPr id="15" name="TextBox 14"/>
          <p:cNvSpPr txBox="1"/>
          <p:nvPr/>
        </p:nvSpPr>
        <p:spPr>
          <a:xfrm>
            <a:off x="1368922" y="2963788"/>
            <a:ext cx="862737" cy="304250"/>
          </a:xfrm>
          <a:prstGeom prst="rect">
            <a:avLst/>
          </a:prstGeom>
          <a:noFill/>
        </p:spPr>
        <p:txBody>
          <a:bodyPr wrap="none" rtlCol="0">
            <a:spAutoFit/>
          </a:bodyPr>
          <a:lstStyle/>
          <a:p>
            <a:r>
              <a:rPr lang="en-US" sz="1377" dirty="0"/>
              <a:t>Accuracy</a:t>
            </a:r>
          </a:p>
        </p:txBody>
      </p:sp>
      <p:sp>
        <p:nvSpPr>
          <p:cNvPr id="14" name="Left Arrow 13"/>
          <p:cNvSpPr/>
          <p:nvPr/>
        </p:nvSpPr>
        <p:spPr>
          <a:xfrm>
            <a:off x="2709424" y="3559388"/>
            <a:ext cx="841162" cy="159378"/>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a:p>
        </p:txBody>
      </p:sp>
      <p:sp>
        <p:nvSpPr>
          <p:cNvPr id="16" name="TextBox 15"/>
          <p:cNvSpPr txBox="1"/>
          <p:nvPr/>
        </p:nvSpPr>
        <p:spPr>
          <a:xfrm>
            <a:off x="3550585" y="3497812"/>
            <a:ext cx="3974165" cy="304250"/>
          </a:xfrm>
          <a:prstGeom prst="rect">
            <a:avLst/>
          </a:prstGeom>
          <a:noFill/>
        </p:spPr>
        <p:txBody>
          <a:bodyPr wrap="none" rtlCol="0">
            <a:spAutoFit/>
          </a:bodyPr>
          <a:lstStyle/>
          <a:p>
            <a:r>
              <a:rPr lang="en-US" sz="1377" dirty="0" smtClean="0">
                <a:solidFill>
                  <a:srgbClr val="FF0000"/>
                </a:solidFill>
              </a:rPr>
              <a:t>Student DNN </a:t>
            </a:r>
            <a:r>
              <a:rPr lang="en-US" sz="1377" dirty="0">
                <a:solidFill>
                  <a:srgbClr val="FF0000"/>
                </a:solidFill>
              </a:rPr>
              <a:t>trained with </a:t>
            </a:r>
            <a:r>
              <a:rPr lang="en-US" sz="1377" dirty="0" smtClean="0">
                <a:solidFill>
                  <a:srgbClr val="FF0000"/>
                </a:solidFill>
              </a:rPr>
              <a:t>more advanced techniques</a:t>
            </a:r>
            <a:endParaRPr lang="en-US" sz="1377" dirty="0">
              <a:solidFill>
                <a:srgbClr val="FF0000"/>
              </a:solidFill>
            </a:endParaRPr>
          </a:p>
        </p:txBody>
      </p:sp>
      <p:sp>
        <p:nvSpPr>
          <p:cNvPr id="4" name="TextBox 3"/>
          <p:cNvSpPr txBox="1"/>
          <p:nvPr/>
        </p:nvSpPr>
        <p:spPr>
          <a:xfrm>
            <a:off x="472281" y="716386"/>
            <a:ext cx="6823870" cy="572464"/>
          </a:xfrm>
          <a:prstGeom prst="rect">
            <a:avLst/>
          </a:prstGeom>
          <a:noFill/>
        </p:spPr>
        <p:txBody>
          <a:bodyPr wrap="square" lIns="182880" tIns="146304" rIns="182880" bIns="146304" rtlCol="0">
            <a:spAutoFit/>
          </a:bodyPr>
          <a:lstStyle/>
          <a:p>
            <a:r>
              <a:rPr lang="en-US" i="1" dirty="0"/>
              <a:t>Jinyu Li, </a:t>
            </a:r>
            <a:r>
              <a:rPr lang="en-US" i="1" dirty="0" err="1"/>
              <a:t>Rui</a:t>
            </a:r>
            <a:r>
              <a:rPr lang="en-US" i="1" dirty="0"/>
              <a:t> Zhao, </a:t>
            </a:r>
            <a:r>
              <a:rPr lang="en-US" i="1" dirty="0" err="1"/>
              <a:t>Jui</a:t>
            </a:r>
            <a:r>
              <a:rPr lang="en-US" i="1" dirty="0"/>
              <a:t>-Ting Huang, and Yifan </a:t>
            </a:r>
            <a:r>
              <a:rPr lang="en-US" i="1" dirty="0" smtClean="0"/>
              <a:t>Gong </a:t>
            </a:r>
            <a:r>
              <a:rPr lang="en-US" dirty="0" smtClean="0"/>
              <a:t>Microsoft</a:t>
            </a:r>
            <a:endParaRPr lang="en-US" dirty="0"/>
          </a:p>
        </p:txBody>
      </p:sp>
    </p:spTree>
    <p:extLst>
      <p:ext uri="{BB962C8B-B14F-4D97-AF65-F5344CB8AC3E}">
        <p14:creationId xmlns:p14="http://schemas.microsoft.com/office/powerpoint/2010/main" val="2418962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2" grpId="0"/>
      <p:bldP spid="13" grpId="0"/>
      <p:bldP spid="14" grpId="0" animBg="1"/>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1081881" y="-7937"/>
            <a:ext cx="6728669" cy="762000"/>
          </a:xfrm>
          <a:prstGeom prst="rect">
            <a:avLst/>
          </a:prstGeom>
        </p:spPr>
        <p:txBody>
          <a:bodyPr vert="horz" wrap="square" lIns="69928" tIns="69928" rIns="69928" bIns="69928" rtlCol="0" anchor="b" anchorCtr="0">
            <a:noAutofit/>
          </a:bodyPr>
          <a:lstStyle/>
          <a:p>
            <a:pPr lvl="0" rtl="0">
              <a:buNone/>
            </a:pPr>
            <a:r>
              <a:rPr lang="en" dirty="0" smtClean="0"/>
              <a:t>Summary</a:t>
            </a:r>
            <a:endParaRPr lang="en" dirty="0">
              <a:solidFill>
                <a:srgbClr val="1C4587"/>
              </a:solidFill>
            </a:endParaRPr>
          </a:p>
        </p:txBody>
      </p:sp>
      <p:sp>
        <p:nvSpPr>
          <p:cNvPr id="292" name="Shape 292"/>
          <p:cNvSpPr txBox="1">
            <a:spLocks noGrp="1"/>
          </p:cNvSpPr>
          <p:nvPr>
            <p:ph type="body" idx="1"/>
          </p:nvPr>
        </p:nvSpPr>
        <p:spPr>
          <a:xfrm>
            <a:off x="1081881" y="1005938"/>
            <a:ext cx="7315200" cy="5767923"/>
          </a:xfrm>
          <a:prstGeom prst="rect">
            <a:avLst/>
          </a:prstGeom>
        </p:spPr>
        <p:txBody>
          <a:bodyPr vert="horz" wrap="square" lIns="69928" tIns="69928" rIns="69928" bIns="69928" rtlCol="0" anchor="t" anchorCtr="0">
            <a:noAutofit/>
          </a:bodyPr>
          <a:lstStyle/>
          <a:p>
            <a:pPr marL="349677" indent="-320537">
              <a:spcAft>
                <a:spcPts val="765"/>
              </a:spcAft>
              <a:buClr>
                <a:schemeClr val="dk1"/>
              </a:buClr>
              <a:buSzPct val="208333"/>
              <a:buFont typeface="Arial"/>
              <a:buChar char="•"/>
            </a:pPr>
            <a:r>
              <a:rPr lang="en-US" dirty="0" smtClean="0">
                <a:solidFill>
                  <a:schemeClr val="tx1"/>
                </a:solidFill>
              </a:rPr>
              <a:t>Not </a:t>
            </a:r>
            <a:r>
              <a:rPr lang="en-US" dirty="0">
                <a:solidFill>
                  <a:schemeClr val="tx1"/>
                </a:solidFill>
              </a:rPr>
              <a:t>trying to replace deep neural nets with shallow 1-layer nets</a:t>
            </a:r>
          </a:p>
          <a:p>
            <a:pPr marL="349677" indent="-320537">
              <a:spcAft>
                <a:spcPts val="765"/>
              </a:spcAft>
              <a:buClr>
                <a:schemeClr val="dk1"/>
              </a:buClr>
              <a:buSzPct val="208333"/>
              <a:buFont typeface="Arial"/>
              <a:buChar char="•"/>
            </a:pPr>
            <a:r>
              <a:rPr lang="en" dirty="0" smtClean="0"/>
              <a:t>SNN </a:t>
            </a:r>
            <a:r>
              <a:rPr lang="en" dirty="0"/>
              <a:t>can learn similar function and achieve comparable performance to DNN with same # </a:t>
            </a:r>
            <a:r>
              <a:rPr lang="en" dirty="0" smtClean="0"/>
              <a:t>parameters</a:t>
            </a:r>
            <a:endParaRPr lang="en" dirty="0"/>
          </a:p>
          <a:p>
            <a:pPr marL="349677" indent="-320537">
              <a:spcAft>
                <a:spcPts val="765"/>
              </a:spcAft>
              <a:buClr>
                <a:schemeClr val="dk1"/>
              </a:buClr>
              <a:buSzPct val="208333"/>
              <a:buFont typeface="Arial"/>
              <a:buChar char="•"/>
            </a:pPr>
            <a:r>
              <a:rPr lang="en-US" dirty="0" smtClean="0"/>
              <a:t>L</a:t>
            </a:r>
            <a:r>
              <a:rPr lang="en" dirty="0" smtClean="0"/>
              <a:t>arge SNN (~200k non-linear hidden units) approaches </a:t>
            </a:r>
            <a:r>
              <a:rPr lang="en" dirty="0"/>
              <a:t>the state of the art of CNN </a:t>
            </a:r>
            <a:r>
              <a:rPr lang="en" dirty="0" smtClean="0"/>
              <a:t>models (without convolution)</a:t>
            </a:r>
          </a:p>
          <a:p>
            <a:pPr marL="349677" indent="-320537">
              <a:spcAft>
                <a:spcPts val="765"/>
              </a:spcAft>
              <a:buClr>
                <a:schemeClr val="dk1"/>
              </a:buClr>
              <a:buSzPct val="208333"/>
              <a:buFont typeface="Arial"/>
              <a:buChar char="•"/>
            </a:pPr>
            <a:r>
              <a:rPr lang="en" dirty="0"/>
              <a:t>A</a:t>
            </a:r>
            <a:r>
              <a:rPr lang="en" dirty="0" smtClean="0"/>
              <a:t>lgorithm is ugly --- have to train DNN, CNN, or ensemble of CNNs, then mimic it</a:t>
            </a:r>
            <a:r>
              <a:rPr lang="en" dirty="0"/>
              <a:t> </a:t>
            </a:r>
            <a:r>
              <a:rPr lang="en" dirty="0" smtClean="0"/>
              <a:t>--- is there a “nice” algorithm that can train accurate SNNs from original labels on original train data?</a:t>
            </a:r>
          </a:p>
          <a:p>
            <a:pPr marL="349677" indent="-320537">
              <a:spcAft>
                <a:spcPts val="765"/>
              </a:spcAft>
              <a:buClr>
                <a:schemeClr val="dk1"/>
              </a:buClr>
              <a:buSzPct val="208333"/>
              <a:buFont typeface="Arial"/>
              <a:buChar char="•"/>
            </a:pPr>
            <a:r>
              <a:rPr lang="en" dirty="0" smtClean="0"/>
              <a:t>Training smaller models to mimic very accurate, very large models is useful for delivering high accuracy at run-time with reduced memory and computational power reqmts</a:t>
            </a:r>
          </a:p>
          <a:p>
            <a:pPr marL="692531" lvl="2" indent="-320537">
              <a:spcAft>
                <a:spcPts val="765"/>
              </a:spcAft>
              <a:buClr>
                <a:schemeClr val="dk1"/>
              </a:buClr>
              <a:buSzPct val="208333"/>
              <a:buFont typeface="Arial"/>
              <a:buChar char="•"/>
            </a:pPr>
            <a:r>
              <a:rPr lang="en-US" dirty="0" smtClean="0">
                <a:latin typeface="+mj-lt"/>
              </a:rPr>
              <a:t>T</a:t>
            </a:r>
            <a:r>
              <a:rPr lang="en" dirty="0" smtClean="0">
                <a:latin typeface="+mj-lt"/>
              </a:rPr>
              <a:t>rain medium DNNs for speech recognition on servers</a:t>
            </a:r>
          </a:p>
          <a:p>
            <a:pPr marL="692531" lvl="2" indent="-320537">
              <a:spcAft>
                <a:spcPts val="765"/>
              </a:spcAft>
              <a:buClr>
                <a:schemeClr val="dk1"/>
              </a:buClr>
              <a:buSzPct val="208333"/>
              <a:buFont typeface="Arial"/>
              <a:buChar char="•"/>
            </a:pPr>
            <a:r>
              <a:rPr lang="en-US" dirty="0" smtClean="0">
                <a:latin typeface="+mj-lt"/>
              </a:rPr>
              <a:t>T</a:t>
            </a:r>
            <a:r>
              <a:rPr lang="en" dirty="0" smtClean="0">
                <a:latin typeface="+mj-lt"/>
              </a:rPr>
              <a:t>rain small DNNs for speech recognition on smartphones</a:t>
            </a:r>
          </a:p>
          <a:p>
            <a:pPr marL="349677" indent="-320537">
              <a:spcAft>
                <a:spcPts val="765"/>
              </a:spcAft>
              <a:buClr>
                <a:schemeClr val="dk1"/>
              </a:buClr>
              <a:buSzPct val="208333"/>
              <a:buFont typeface="Arial"/>
              <a:buChar char="•"/>
            </a:pPr>
            <a:r>
              <a:rPr lang="en" dirty="0" smtClean="0"/>
              <a:t>Clearly large/deep/complex/ensemble </a:t>
            </a:r>
            <a:r>
              <a:rPr lang="en-US" sz="2000" dirty="0" smtClean="0"/>
              <a:t>≠</a:t>
            </a:r>
            <a:r>
              <a:rPr lang="en" dirty="0"/>
              <a:t> </a:t>
            </a:r>
            <a:r>
              <a:rPr lang="en" dirty="0" smtClean="0"/>
              <a:t>complex function</a:t>
            </a:r>
          </a:p>
          <a:p>
            <a:pPr marL="692531" lvl="2" indent="-320537">
              <a:spcAft>
                <a:spcPts val="765"/>
              </a:spcAft>
              <a:buClr>
                <a:schemeClr val="dk1"/>
              </a:buClr>
              <a:buSzPct val="208333"/>
              <a:buFont typeface="Arial"/>
              <a:buChar char="•"/>
            </a:pPr>
            <a:r>
              <a:rPr lang="en-US" dirty="0" smtClean="0">
                <a:latin typeface="+mj-lt"/>
              </a:rPr>
              <a:t>Currently n</a:t>
            </a:r>
            <a:r>
              <a:rPr lang="en" dirty="0" smtClean="0">
                <a:latin typeface="+mj-lt"/>
              </a:rPr>
              <a:t>eed large models for training (inductive bias, prior, overfitting prevention), but not for representation</a:t>
            </a:r>
          </a:p>
        </p:txBody>
      </p:sp>
    </p:spTree>
    <p:extLst>
      <p:ext uri="{BB962C8B-B14F-4D97-AF65-F5344CB8AC3E}">
        <p14:creationId xmlns:p14="http://schemas.microsoft.com/office/powerpoint/2010/main" val="673937246"/>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dirty="0">
                <a:solidFill>
                  <a:srgbClr val="1C4587"/>
                </a:solidFill>
              </a:rPr>
              <a:t>Future </a:t>
            </a:r>
            <a:r>
              <a:rPr lang="en" dirty="0" smtClean="0">
                <a:solidFill>
                  <a:srgbClr val="1C4587"/>
                </a:solidFill>
              </a:rPr>
              <a:t>directions</a:t>
            </a:r>
            <a:endParaRPr lang="en" dirty="0">
              <a:solidFill>
                <a:srgbClr val="1C4587"/>
              </a:solidFill>
            </a:endParaRPr>
          </a:p>
        </p:txBody>
      </p:sp>
      <p:sp>
        <p:nvSpPr>
          <p:cNvPr id="304" name="Shape 304"/>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spcBef>
                <a:spcPts val="0"/>
              </a:spcBef>
              <a:buClr>
                <a:schemeClr val="dk1"/>
              </a:buClr>
              <a:buSzPct val="208333"/>
              <a:buFont typeface="Arial"/>
              <a:buChar char="•"/>
            </a:pPr>
            <a:r>
              <a:rPr lang="en-US" dirty="0"/>
              <a:t>W</a:t>
            </a:r>
            <a:r>
              <a:rPr lang="en" dirty="0"/>
              <a:t>hy does model compression work?</a:t>
            </a:r>
          </a:p>
          <a:p>
            <a:pPr marL="349677" indent="-320537">
              <a:spcBef>
                <a:spcPts val="0"/>
              </a:spcBef>
              <a:buClr>
                <a:schemeClr val="dk1"/>
              </a:buClr>
              <a:buSzPct val="208333"/>
              <a:buFont typeface="Arial"/>
              <a:buChar char="•"/>
            </a:pPr>
            <a:endParaRPr lang="en" dirty="0" smtClean="0"/>
          </a:p>
          <a:p>
            <a:pPr marL="349677" indent="-320537">
              <a:spcBef>
                <a:spcPts val="0"/>
              </a:spcBef>
              <a:buClr>
                <a:schemeClr val="dk1"/>
              </a:buClr>
              <a:buSzPct val="208333"/>
              <a:buFont typeface="Arial"/>
              <a:buChar char="•"/>
            </a:pPr>
            <a:r>
              <a:rPr lang="en" dirty="0"/>
              <a:t>Does this </a:t>
            </a:r>
            <a:r>
              <a:rPr lang="en" dirty="0" smtClean="0"/>
              <a:t>still work </a:t>
            </a:r>
            <a:r>
              <a:rPr lang="en" dirty="0"/>
              <a:t>on deeper models --- how much can we compress depth of very large models (e.g. ImageNet)?</a:t>
            </a:r>
          </a:p>
          <a:p>
            <a:pPr marL="29140" indent="0">
              <a:spcBef>
                <a:spcPts val="0"/>
              </a:spcBef>
              <a:buClr>
                <a:schemeClr val="dk1"/>
              </a:buClr>
              <a:buSzPct val="208333"/>
              <a:buNone/>
            </a:pPr>
            <a:endParaRPr lang="en" dirty="0"/>
          </a:p>
          <a:p>
            <a:pPr marL="349677" indent="-320537">
              <a:spcBef>
                <a:spcPts val="0"/>
              </a:spcBef>
              <a:buClr>
                <a:schemeClr val="dk1"/>
              </a:buClr>
              <a:buSzPct val="208333"/>
              <a:buFont typeface="Arial"/>
              <a:buChar char="•"/>
            </a:pPr>
            <a:r>
              <a:rPr lang="en" dirty="0"/>
              <a:t>How compressible are convolutional layers?</a:t>
            </a:r>
          </a:p>
          <a:p>
            <a:pPr marL="349677" indent="-320537">
              <a:spcBef>
                <a:spcPts val="0"/>
              </a:spcBef>
              <a:buClr>
                <a:schemeClr val="dk1"/>
              </a:buClr>
              <a:buSzPct val="208333"/>
              <a:buFont typeface="Arial"/>
              <a:buChar char="•"/>
            </a:pPr>
            <a:endParaRPr lang="en" dirty="0"/>
          </a:p>
          <a:p>
            <a:pPr marL="349677" indent="-320537">
              <a:spcBef>
                <a:spcPts val="0"/>
              </a:spcBef>
              <a:buClr>
                <a:schemeClr val="dk1"/>
              </a:buClr>
              <a:buSzPct val="208333"/>
              <a:buFont typeface="Arial"/>
              <a:buChar char="•"/>
            </a:pPr>
            <a:r>
              <a:rPr lang="en" dirty="0"/>
              <a:t>How compressible are fully-connected non-linear layers?</a:t>
            </a:r>
          </a:p>
          <a:p>
            <a:pPr marL="349677" indent="-320537">
              <a:spcBef>
                <a:spcPts val="0"/>
              </a:spcBef>
              <a:buClr>
                <a:schemeClr val="dk1"/>
              </a:buClr>
              <a:buSzPct val="208333"/>
              <a:buFont typeface="Arial"/>
              <a:buChar char="•"/>
            </a:pPr>
            <a:endParaRPr lang="en" dirty="0"/>
          </a:p>
          <a:p>
            <a:pPr marL="349677" indent="-320537">
              <a:spcBef>
                <a:spcPts val="0"/>
              </a:spcBef>
              <a:buClr>
                <a:schemeClr val="dk1"/>
              </a:buClr>
              <a:buSzPct val="208333"/>
              <a:buFont typeface="Arial"/>
              <a:buChar char="•"/>
            </a:pPr>
            <a:r>
              <a:rPr lang="en" dirty="0" smtClean="0"/>
              <a:t>Find algorithm </a:t>
            </a:r>
            <a:r>
              <a:rPr lang="en" dirty="0"/>
              <a:t>to train SNN </a:t>
            </a:r>
            <a:r>
              <a:rPr lang="en" dirty="0" smtClean="0"/>
              <a:t>on original data?</a:t>
            </a:r>
          </a:p>
          <a:p>
            <a:pPr marL="29140" indent="0">
              <a:spcBef>
                <a:spcPts val="0"/>
              </a:spcBef>
              <a:buClr>
                <a:schemeClr val="dk1"/>
              </a:buClr>
              <a:buSzPct val="208333"/>
              <a:buNone/>
            </a:pPr>
            <a:endParaRPr lang="en" dirty="0" smtClean="0"/>
          </a:p>
          <a:p>
            <a:pPr marL="29140" indent="0">
              <a:spcBef>
                <a:spcPts val="0"/>
              </a:spcBef>
              <a:buClr>
                <a:schemeClr val="dk1"/>
              </a:buClr>
              <a:buSzPct val="208333"/>
              <a:buNone/>
            </a:pPr>
            <a:endParaRPr lang="en" dirty="0" smtClean="0"/>
          </a:p>
        </p:txBody>
      </p:sp>
    </p:spTree>
    <p:extLst>
      <p:ext uri="{BB962C8B-B14F-4D97-AF65-F5344CB8AC3E}">
        <p14:creationId xmlns:p14="http://schemas.microsoft.com/office/powerpoint/2010/main" val="3485188876"/>
      </p:ext>
    </p:extLst>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1516013" y="-7938"/>
            <a:ext cx="6294537" cy="874241"/>
          </a:xfrm>
          <a:prstGeom prst="rect">
            <a:avLst/>
          </a:prstGeom>
        </p:spPr>
        <p:txBody>
          <a:bodyPr vert="horz" wrap="square" lIns="69928" tIns="69928" rIns="69928" bIns="69928" rtlCol="0" anchor="b" anchorCtr="0">
            <a:noAutofit/>
          </a:bodyPr>
          <a:lstStyle/>
          <a:p>
            <a:pPr lvl="0" rtl="0">
              <a:buNone/>
            </a:pPr>
            <a:r>
              <a:rPr lang="en" dirty="0" smtClean="0"/>
              <a:t>Summary</a:t>
            </a:r>
            <a:endParaRPr lang="en" dirty="0">
              <a:solidFill>
                <a:srgbClr val="1C4587"/>
              </a:solidFill>
            </a:endParaRPr>
          </a:p>
        </p:txBody>
      </p:sp>
      <p:sp>
        <p:nvSpPr>
          <p:cNvPr id="292" name="Shape 292"/>
          <p:cNvSpPr txBox="1">
            <a:spLocks noGrp="1"/>
          </p:cNvSpPr>
          <p:nvPr>
            <p:ph type="body" idx="1"/>
          </p:nvPr>
        </p:nvSpPr>
        <p:spPr>
          <a:xfrm>
            <a:off x="1081881" y="1005938"/>
            <a:ext cx="7315200" cy="5767923"/>
          </a:xfrm>
          <a:prstGeom prst="rect">
            <a:avLst/>
          </a:prstGeom>
        </p:spPr>
        <p:txBody>
          <a:bodyPr vert="horz" wrap="square" lIns="69928" tIns="69928" rIns="69928" bIns="69928" rtlCol="0" anchor="t" anchorCtr="0">
            <a:noAutofit/>
          </a:bodyPr>
          <a:lstStyle/>
          <a:p>
            <a:pPr marL="349677" indent="-320537">
              <a:spcAft>
                <a:spcPts val="765"/>
              </a:spcAft>
              <a:buClr>
                <a:schemeClr val="dk1"/>
              </a:buClr>
              <a:buSzPct val="208333"/>
              <a:buFont typeface="Arial"/>
              <a:buChar char="•"/>
            </a:pPr>
            <a:r>
              <a:rPr lang="en" dirty="0"/>
              <a:t>SNN can learn similar function and achieve comparable performance to DNN with same # </a:t>
            </a:r>
            <a:r>
              <a:rPr lang="en" dirty="0" smtClean="0"/>
              <a:t>parameters!</a:t>
            </a:r>
            <a:endParaRPr lang="en" dirty="0"/>
          </a:p>
          <a:p>
            <a:pPr marL="349677" indent="-320537">
              <a:spcAft>
                <a:spcPts val="765"/>
              </a:spcAft>
              <a:buClr>
                <a:schemeClr val="dk1"/>
              </a:buClr>
              <a:buSzPct val="208333"/>
              <a:buFont typeface="Arial"/>
              <a:buChar char="•"/>
            </a:pPr>
            <a:r>
              <a:rPr lang="en-US" dirty="0" smtClean="0"/>
              <a:t>L</a:t>
            </a:r>
            <a:r>
              <a:rPr lang="en" dirty="0" smtClean="0"/>
              <a:t>arge SNN (~200k non-linear hidden units) approaches </a:t>
            </a:r>
            <a:r>
              <a:rPr lang="en" dirty="0"/>
              <a:t>the state of the art of CNN </a:t>
            </a:r>
            <a:r>
              <a:rPr lang="en" dirty="0" smtClean="0"/>
              <a:t>models (without convolution)!</a:t>
            </a:r>
          </a:p>
          <a:p>
            <a:pPr marL="349677" indent="-320537">
              <a:spcAft>
                <a:spcPts val="765"/>
              </a:spcAft>
              <a:buClr>
                <a:schemeClr val="dk1"/>
              </a:buClr>
              <a:buSzPct val="208333"/>
              <a:buFont typeface="Arial"/>
              <a:buChar char="•"/>
            </a:pPr>
            <a:r>
              <a:rPr lang="en" dirty="0" smtClean="0"/>
              <a:t>Our algorithm is ugly --- still have to train DNN, CNN, or ensemble of CNNs, then mimic it, but there should be a “nice” algorithm that can train accurate SNNs from original labels on train data?</a:t>
            </a:r>
          </a:p>
          <a:p>
            <a:pPr marL="349677" indent="-320537">
              <a:spcAft>
                <a:spcPts val="765"/>
              </a:spcAft>
              <a:buClr>
                <a:schemeClr val="dk1"/>
              </a:buClr>
              <a:buSzPct val="208333"/>
              <a:buFont typeface="Arial"/>
              <a:buChar char="•"/>
            </a:pPr>
            <a:r>
              <a:rPr lang="en" dirty="0"/>
              <a:t>New high-water mark on TIMIT with </a:t>
            </a:r>
            <a:r>
              <a:rPr lang="en" dirty="0" smtClean="0"/>
              <a:t>ensembles</a:t>
            </a:r>
            <a:endParaRPr lang="en" dirty="0"/>
          </a:p>
          <a:p>
            <a:pPr marL="349677" indent="-320537">
              <a:spcAft>
                <a:spcPts val="765"/>
              </a:spcAft>
              <a:buClr>
                <a:schemeClr val="dk1"/>
              </a:buClr>
              <a:buSzPct val="208333"/>
              <a:buFont typeface="Arial"/>
              <a:buChar char="•"/>
            </a:pPr>
            <a:r>
              <a:rPr lang="en" dirty="0" smtClean="0"/>
              <a:t>Training smaller models to mimic very accurate, very large models is useful for delivering high accuracy at run-time with reduced memory and computational power reqmts</a:t>
            </a:r>
          </a:p>
          <a:p>
            <a:pPr marL="692531" lvl="2" indent="-320537">
              <a:spcAft>
                <a:spcPts val="765"/>
              </a:spcAft>
              <a:buClr>
                <a:schemeClr val="dk1"/>
              </a:buClr>
              <a:buSzPct val="208333"/>
              <a:buFont typeface="Arial"/>
              <a:buChar char="•"/>
            </a:pPr>
            <a:r>
              <a:rPr lang="en-US" dirty="0" smtClean="0">
                <a:latin typeface="+mj-lt"/>
              </a:rPr>
              <a:t>T</a:t>
            </a:r>
            <a:r>
              <a:rPr lang="en" dirty="0" smtClean="0">
                <a:latin typeface="+mj-lt"/>
              </a:rPr>
              <a:t>rain medium DNNs for speech recognition on servers</a:t>
            </a:r>
          </a:p>
          <a:p>
            <a:pPr marL="692531" lvl="2" indent="-320537">
              <a:spcAft>
                <a:spcPts val="765"/>
              </a:spcAft>
              <a:buClr>
                <a:schemeClr val="dk1"/>
              </a:buClr>
              <a:buSzPct val="208333"/>
              <a:buFont typeface="Arial"/>
              <a:buChar char="•"/>
            </a:pPr>
            <a:r>
              <a:rPr lang="en-US" dirty="0" smtClean="0">
                <a:latin typeface="+mj-lt"/>
              </a:rPr>
              <a:t>T</a:t>
            </a:r>
            <a:r>
              <a:rPr lang="en" dirty="0" smtClean="0">
                <a:latin typeface="+mj-lt"/>
              </a:rPr>
              <a:t>rain small DNNs for speech recognition on smartphones</a:t>
            </a:r>
          </a:p>
          <a:p>
            <a:pPr marL="349677" indent="-320537">
              <a:spcAft>
                <a:spcPts val="765"/>
              </a:spcAft>
              <a:buClr>
                <a:schemeClr val="dk1"/>
              </a:buClr>
              <a:buSzPct val="208333"/>
              <a:buFont typeface="Arial"/>
              <a:buChar char="•"/>
            </a:pPr>
            <a:r>
              <a:rPr lang="en" dirty="0" smtClean="0"/>
              <a:t>Clearly large/deep/complex/ensemble </a:t>
            </a:r>
            <a:r>
              <a:rPr lang="en-US" sz="2000" dirty="0" smtClean="0"/>
              <a:t>≠</a:t>
            </a:r>
            <a:r>
              <a:rPr lang="en" dirty="0"/>
              <a:t> </a:t>
            </a:r>
            <a:r>
              <a:rPr lang="en" dirty="0" smtClean="0"/>
              <a:t>complex function</a:t>
            </a:r>
          </a:p>
          <a:p>
            <a:pPr marL="692531" lvl="2" indent="-320537">
              <a:spcAft>
                <a:spcPts val="765"/>
              </a:spcAft>
              <a:buClr>
                <a:schemeClr val="dk1"/>
              </a:buClr>
              <a:buSzPct val="208333"/>
              <a:buFont typeface="Arial"/>
              <a:buChar char="•"/>
            </a:pPr>
            <a:r>
              <a:rPr lang="en-US" dirty="0" smtClean="0">
                <a:latin typeface="+mj-lt"/>
              </a:rPr>
              <a:t>Currently n</a:t>
            </a:r>
            <a:r>
              <a:rPr lang="en" dirty="0" smtClean="0">
                <a:latin typeface="+mj-lt"/>
              </a:rPr>
              <a:t>eed large models for training (inductive bias, prior, overfitting prevention), but not for representation</a:t>
            </a:r>
          </a:p>
        </p:txBody>
      </p:sp>
    </p:spTree>
    <p:extLst>
      <p:ext uri="{BB962C8B-B14F-4D97-AF65-F5344CB8AC3E}">
        <p14:creationId xmlns:p14="http://schemas.microsoft.com/office/powerpoint/2010/main" val="34529904"/>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516013" y="868586"/>
            <a:ext cx="6294537" cy="874241"/>
          </a:xfrm>
          <a:prstGeom prst="rect">
            <a:avLst/>
          </a:prstGeom>
        </p:spPr>
        <p:txBody>
          <a:bodyPr vert="horz" wrap="square" lIns="69928" tIns="69928" rIns="69928" bIns="69928" rtlCol="0" anchor="b" anchorCtr="0">
            <a:noAutofit/>
          </a:bodyPr>
          <a:lstStyle/>
          <a:p>
            <a:pPr>
              <a:buNone/>
            </a:pPr>
            <a:r>
              <a:rPr lang="en" dirty="0">
                <a:solidFill>
                  <a:srgbClr val="1C4587"/>
                </a:solidFill>
              </a:rPr>
              <a:t>Future </a:t>
            </a:r>
            <a:r>
              <a:rPr lang="en" dirty="0" smtClean="0">
                <a:solidFill>
                  <a:srgbClr val="1C4587"/>
                </a:solidFill>
              </a:rPr>
              <a:t>directions</a:t>
            </a:r>
            <a:endParaRPr lang="en" dirty="0">
              <a:solidFill>
                <a:srgbClr val="1C4587"/>
              </a:solidFill>
            </a:endParaRPr>
          </a:p>
        </p:txBody>
      </p:sp>
      <p:sp>
        <p:nvSpPr>
          <p:cNvPr id="304" name="Shape 304"/>
          <p:cNvSpPr txBox="1">
            <a:spLocks noGrp="1"/>
          </p:cNvSpPr>
          <p:nvPr>
            <p:ph type="body" idx="1"/>
          </p:nvPr>
        </p:nvSpPr>
        <p:spPr>
          <a:xfrm>
            <a:off x="1516013" y="1882463"/>
            <a:ext cx="6294537" cy="3799622"/>
          </a:xfrm>
          <a:prstGeom prst="rect">
            <a:avLst/>
          </a:prstGeom>
        </p:spPr>
        <p:txBody>
          <a:bodyPr vert="horz" wrap="square" lIns="69928" tIns="69928" rIns="69928" bIns="69928" rtlCol="0" anchor="t" anchorCtr="0">
            <a:noAutofit/>
          </a:bodyPr>
          <a:lstStyle/>
          <a:p>
            <a:pPr marL="349677" indent="-320537">
              <a:spcBef>
                <a:spcPts val="0"/>
              </a:spcBef>
              <a:buClr>
                <a:schemeClr val="dk1"/>
              </a:buClr>
              <a:buSzPct val="208333"/>
              <a:buFont typeface="Arial"/>
              <a:buChar char="•"/>
            </a:pPr>
            <a:endParaRPr lang="en" dirty="0" smtClean="0"/>
          </a:p>
          <a:p>
            <a:pPr marL="349677" indent="-320537">
              <a:spcBef>
                <a:spcPts val="0"/>
              </a:spcBef>
              <a:buClr>
                <a:schemeClr val="dk1"/>
              </a:buClr>
              <a:buSzPct val="208333"/>
              <a:buFont typeface="Arial"/>
              <a:buChar char="•"/>
            </a:pPr>
            <a:r>
              <a:rPr lang="en" dirty="0" smtClean="0"/>
              <a:t>Find </a:t>
            </a:r>
            <a:r>
              <a:rPr lang="en" dirty="0"/>
              <a:t>elegant </a:t>
            </a:r>
            <a:r>
              <a:rPr lang="en" dirty="0" smtClean="0"/>
              <a:t>algorithm </a:t>
            </a:r>
            <a:r>
              <a:rPr lang="en" dirty="0"/>
              <a:t>to train SNN from original </a:t>
            </a:r>
            <a:r>
              <a:rPr lang="en" dirty="0" smtClean="0"/>
              <a:t>data?</a:t>
            </a:r>
          </a:p>
          <a:p>
            <a:pPr marL="349677" indent="-320537">
              <a:spcBef>
                <a:spcPts val="0"/>
              </a:spcBef>
              <a:buClr>
                <a:schemeClr val="dk1"/>
              </a:buClr>
              <a:buSzPct val="208333"/>
              <a:buFont typeface="Arial"/>
              <a:buChar char="•"/>
            </a:pPr>
            <a:endParaRPr lang="en" dirty="0"/>
          </a:p>
          <a:p>
            <a:pPr marL="349677" indent="-320537">
              <a:spcBef>
                <a:spcPts val="0"/>
              </a:spcBef>
              <a:buClr>
                <a:schemeClr val="dk1"/>
              </a:buClr>
              <a:buSzPct val="208333"/>
              <a:buFont typeface="Arial"/>
              <a:buChar char="•"/>
            </a:pPr>
            <a:r>
              <a:rPr lang="en" dirty="0" smtClean="0"/>
              <a:t>Does this still work on deeper models --- how much can we compress depth of very large models?</a:t>
            </a:r>
            <a:endParaRPr lang="en" dirty="0"/>
          </a:p>
          <a:p>
            <a:pPr marL="29140" indent="0">
              <a:spcBef>
                <a:spcPts val="0"/>
              </a:spcBef>
              <a:buClr>
                <a:schemeClr val="dk1"/>
              </a:buClr>
              <a:buSzPct val="208333"/>
              <a:buNone/>
            </a:pPr>
            <a:endParaRPr lang="en" dirty="0"/>
          </a:p>
          <a:p>
            <a:pPr marL="349677" indent="-320537">
              <a:spcBef>
                <a:spcPts val="0"/>
              </a:spcBef>
              <a:buClr>
                <a:schemeClr val="dk1"/>
              </a:buClr>
              <a:buSzPct val="208333"/>
              <a:buFont typeface="Arial"/>
              <a:buChar char="•"/>
            </a:pPr>
            <a:r>
              <a:rPr lang="en" dirty="0" smtClean="0"/>
              <a:t>Why does the </a:t>
            </a:r>
            <a:r>
              <a:rPr lang="en" dirty="0"/>
              <a:t>linear </a:t>
            </a:r>
            <a:r>
              <a:rPr lang="en" dirty="0" smtClean="0"/>
              <a:t>layer speed up learning so much?</a:t>
            </a:r>
          </a:p>
          <a:p>
            <a:pPr marL="349677" indent="-320537">
              <a:spcBef>
                <a:spcPts val="0"/>
              </a:spcBef>
              <a:buClr>
                <a:schemeClr val="dk1"/>
              </a:buClr>
              <a:buSzPct val="208333"/>
              <a:buFont typeface="Arial"/>
              <a:buChar char="•"/>
            </a:pPr>
            <a:endParaRPr lang="en" dirty="0" smtClean="0"/>
          </a:p>
          <a:p>
            <a:pPr marL="349677" indent="-320537">
              <a:spcBef>
                <a:spcPts val="0"/>
              </a:spcBef>
              <a:buClr>
                <a:schemeClr val="dk1"/>
              </a:buClr>
              <a:buSzPct val="208333"/>
              <a:buFont typeface="Arial"/>
              <a:buChar char="•"/>
            </a:pPr>
            <a:r>
              <a:rPr lang="en" dirty="0" smtClean="0"/>
              <a:t>How compressible are convolutional layers?</a:t>
            </a:r>
          </a:p>
          <a:p>
            <a:pPr marL="349677" indent="-320537">
              <a:spcBef>
                <a:spcPts val="0"/>
              </a:spcBef>
              <a:buClr>
                <a:schemeClr val="dk1"/>
              </a:buClr>
              <a:buSzPct val="208333"/>
              <a:buFont typeface="Arial"/>
              <a:buChar char="•"/>
            </a:pPr>
            <a:endParaRPr lang="en" dirty="0"/>
          </a:p>
          <a:p>
            <a:pPr marL="349677" indent="-320537">
              <a:spcBef>
                <a:spcPts val="0"/>
              </a:spcBef>
              <a:buClr>
                <a:schemeClr val="dk1"/>
              </a:buClr>
              <a:buSzPct val="208333"/>
              <a:buFont typeface="Arial"/>
              <a:buChar char="•"/>
            </a:pPr>
            <a:r>
              <a:rPr lang="en" dirty="0" smtClean="0"/>
              <a:t>How compressible are fully-connected non-linear layers?</a:t>
            </a:r>
          </a:p>
          <a:p>
            <a:pPr marL="349677" indent="-320537">
              <a:spcBef>
                <a:spcPts val="0"/>
              </a:spcBef>
              <a:buClr>
                <a:schemeClr val="dk1"/>
              </a:buClr>
              <a:buSzPct val="208333"/>
              <a:buFont typeface="Arial"/>
              <a:buChar char="•"/>
            </a:pPr>
            <a:endParaRPr lang="en" dirty="0"/>
          </a:p>
          <a:p>
            <a:pPr marL="349677" indent="-320537">
              <a:spcBef>
                <a:spcPts val="0"/>
              </a:spcBef>
              <a:buClr>
                <a:schemeClr val="dk1"/>
              </a:buClr>
              <a:buSzPct val="208333"/>
              <a:buFont typeface="Arial"/>
              <a:buChar char="•"/>
            </a:pPr>
            <a:r>
              <a:rPr lang="en-US" dirty="0" smtClean="0"/>
              <a:t>H</a:t>
            </a:r>
            <a:r>
              <a:rPr lang="en" dirty="0" smtClean="0"/>
              <a:t>ow best to train medium-size deep models to mimic very large very deep models?</a:t>
            </a:r>
            <a:endParaRPr lang="en" dirty="0"/>
          </a:p>
        </p:txBody>
      </p:sp>
    </p:spTree>
    <p:extLst>
      <p:ext uri="{BB962C8B-B14F-4D97-AF65-F5344CB8AC3E}">
        <p14:creationId xmlns:p14="http://schemas.microsoft.com/office/powerpoint/2010/main" val="3489883645"/>
      </p:ext>
    </p:extLst>
  </p:cSld>
  <p:clrMapOvr>
    <a:masterClrMapping/>
  </p:clrMapOvr>
  <p:transition spd="slow">
    <p:cut/>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AMO_REPORTCONTROLSVISIBLE" val="Empty"/>
  <p:tag name="_AMO_UNIQUEIDENTIFIER" val="5adba5f1-45a6-4a34-b8cb-c3c4df8548b8"/>
</p:tagLst>
</file>

<file path=ppt/theme/theme1.xml><?xml version="1.0" encoding="utf-8"?>
<a:theme xmlns:a="http://schemas.openxmlformats.org/drawingml/2006/main" name="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S_Research_Faculty_Summit_2013_r02.potx" id="{CEA2FF14-159A-4D94-8F33-18E5AE538622}" vid="{2681BD7B-6D05-495B-8CF7-6BC150A0F06A}"/>
    </a:ext>
  </a:extLst>
</a:theme>
</file>

<file path=ppt/theme/theme2.xml><?xml version="1.0" encoding="utf-8"?>
<a:theme xmlns:a="http://schemas.openxmlformats.org/drawingml/2006/main" name="sb00.13">
  <a:themeElements>
    <a:clrScheme name="">
      <a:dk1>
        <a:srgbClr val="000000"/>
      </a:dk1>
      <a:lt1>
        <a:srgbClr val="FFFFFF"/>
      </a:lt1>
      <a:dk2>
        <a:srgbClr val="114FFB"/>
      </a:dk2>
      <a:lt2>
        <a:srgbClr val="8CF4EA"/>
      </a:lt2>
      <a:accent1>
        <a:srgbClr val="00B7A5"/>
      </a:accent1>
      <a:accent2>
        <a:srgbClr val="D49FFF"/>
      </a:accent2>
      <a:accent3>
        <a:srgbClr val="AAB2FD"/>
      </a:accent3>
      <a:accent4>
        <a:srgbClr val="DADADA"/>
      </a:accent4>
      <a:accent5>
        <a:srgbClr val="AAD8CF"/>
      </a:accent5>
      <a:accent6>
        <a:srgbClr val="C090E7"/>
      </a:accent6>
      <a:hlink>
        <a:srgbClr val="7B00E4"/>
      </a:hlink>
      <a:folHlink>
        <a:srgbClr val="618FFD"/>
      </a:folHlink>
    </a:clrScheme>
    <a:fontScheme name="sb00.13">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a:ln>
              <a:noFill/>
            </a:ln>
            <a:solidFill>
              <a:schemeClr val="tx1"/>
            </a:solidFill>
            <a:effectLst/>
            <a:latin typeface="Times" charset="0"/>
          </a:defRPr>
        </a:defPPr>
      </a:lstStyle>
    </a:lnDef>
  </a:objectDefaults>
  <a:extraClrSchemeLst>
    <a:extraClrScheme>
      <a:clrScheme name="sb00.1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b00.1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b00.1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b00.1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b00.1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b00.1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b00.1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14FFB"/>
    </a:dk2>
    <a:lt2>
      <a:srgbClr val="8CF4EA"/>
    </a:lt2>
    <a:accent1>
      <a:srgbClr val="00B7A5"/>
    </a:accent1>
    <a:accent2>
      <a:srgbClr val="D49FFF"/>
    </a:accent2>
    <a:accent3>
      <a:srgbClr val="AAB2FD"/>
    </a:accent3>
    <a:accent4>
      <a:srgbClr val="DADADA"/>
    </a:accent4>
    <a:accent5>
      <a:srgbClr val="AAD8CF"/>
    </a:accent5>
    <a:accent6>
      <a:srgbClr val="C090E7"/>
    </a:accent6>
    <a:hlink>
      <a:srgbClr val="7B00E4"/>
    </a:hlink>
    <a:folHlink>
      <a:srgbClr val="618FF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ermInfo xmlns="http://schemas.microsoft.com/office/infopath/2007/PartnerControls">
          <TermName>Faculty Summit 2014</TermName>
          <TermId>11111111-1111-1111-1111-111111111111</TermId>
        </TermInfo>
      </Terms>
    </TaxKeywordTaxHTField>
    <TaxCatchAll xmlns="230e9df3-be65-4c73-a93b-d1236ebd677e">
      <Value>204</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22EC7EEA45EEE4588B02F1990EE9DBD" ma:contentTypeVersion="0" ma:contentTypeDescription="Create a new document." ma:contentTypeScope="" ma:versionID="28b2088f22b28a67e16f99b9ad7b576a">
  <xsd:schema xmlns:xsd="http://www.w3.org/2001/XMLSchema" xmlns:xs="http://www.w3.org/2001/XMLSchema" xmlns:p="http://schemas.microsoft.com/office/2006/metadata/properties" xmlns:ns2="230e9df3-be65-4c73-a93b-d1236ebd677e" targetNamespace="http://schemas.microsoft.com/office/2006/metadata/properties" ma:root="true" ma:fieldsID="3d52099bd915607d58b02009fa7db87c"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308abd3-f9a7-4703-91dc-050430dc0af3}" ma:internalName="TaxCatchAll" ma:showField="CatchAllData" ma:web="2acf7488-fdcf-4053-983d-a3e614961164">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308abd3-f9a7-4703-91dc-050430dc0af3}" ma:internalName="TaxCatchAllLabel" ma:readOnly="true" ma:showField="CatchAllDataLabel" ma:web="2acf7488-fdcf-4053-983d-a3e6149611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30e9df3-be65-4c73-a93b-d1236ebd677e"/>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3AB08260-BBFE-4DB7-961F-6EC68F494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MS_Research_Faculty_Summit_2013_r03</Template>
  <TotalTime>20341</TotalTime>
  <Words>5488</Words>
  <Application>Microsoft Office PowerPoint</Application>
  <PresentationFormat>Custom</PresentationFormat>
  <Paragraphs>1538</Paragraphs>
  <Slides>108</Slides>
  <Notes>54</Notes>
  <HiddenSlides>56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108</vt:i4>
      </vt:variant>
    </vt:vector>
  </HeadingPairs>
  <TitlesOfParts>
    <vt:vector size="118" baseType="lpstr">
      <vt:lpstr>Arial</vt:lpstr>
      <vt:lpstr>Segoe UI Light</vt:lpstr>
      <vt:lpstr>Segoe UI</vt:lpstr>
      <vt:lpstr>Courier New</vt:lpstr>
      <vt:lpstr>Times</vt:lpstr>
      <vt:lpstr>Wingdings</vt:lpstr>
      <vt:lpstr>Wingdings 2</vt:lpstr>
      <vt:lpstr>ＭＳ Ｐゴシック</vt:lpstr>
      <vt:lpstr>MS_Faculty_Summit_2014_16x9</vt:lpstr>
      <vt:lpstr>sb00.13</vt:lpstr>
      <vt:lpstr>Do deep nets really  need to be deep?</vt:lpstr>
      <vt:lpstr>Yes!</vt:lpstr>
      <vt:lpstr>Shallow, deep, and deeper</vt:lpstr>
      <vt:lpstr>Speech Recognition with deep learning</vt:lpstr>
      <vt:lpstr>Speech Recognition with deep learning</vt:lpstr>
      <vt:lpstr>Speech Recognition with deep learning</vt:lpstr>
      <vt:lpstr>Speech Recognition with deep learning</vt:lpstr>
      <vt:lpstr>The “Miracle” of Deep Learning</vt:lpstr>
      <vt:lpstr>What do you need to make deep learning work?</vt:lpstr>
      <vt:lpstr>Why does deep learning work?</vt:lpstr>
      <vt:lpstr>Why does deep learning work?</vt:lpstr>
      <vt:lpstr>Why does deep learning work?</vt:lpstr>
      <vt:lpstr>Why does deep learning work?</vt:lpstr>
      <vt:lpstr>Why does deep learning work?</vt:lpstr>
      <vt:lpstr>Why does deep learning work?</vt:lpstr>
      <vt:lpstr>Goal of this work:</vt:lpstr>
      <vt:lpstr>Goal of this work:</vt:lpstr>
      <vt:lpstr>Do Deep Models Really Need to Be Deep?   Universal function approximation theorem says...</vt:lpstr>
      <vt:lpstr>Our experimental results say...</vt:lpstr>
      <vt:lpstr>How did we train a 1-layer Shallow NN to be as accurate as a state-of-the-art Deep NN/Conv NN!?</vt:lpstr>
      <vt:lpstr>How did we train a 1-layer Shallow NN to be as accurate as a state-of-the-art Deep NN/Conv NN!?</vt:lpstr>
      <vt:lpstr>Model Compression (circa 2005)</vt:lpstr>
      <vt:lpstr>Summary of Large Empirical ML Study</vt:lpstr>
      <vt:lpstr>Surprise #1</vt:lpstr>
      <vt:lpstr>Surprise #2</vt:lpstr>
      <vt:lpstr>Interesting Surprise #2</vt:lpstr>
      <vt:lpstr>Turns out it’s difficult to form a weighted ensemble of highly correlated models without overfitting…  Need new method: Ensemble Selection</vt:lpstr>
      <vt:lpstr>Basic Ensemble Selection Algorithm</vt:lpstr>
      <vt:lpstr>Basic Ensemble Selection Algorithm</vt:lpstr>
      <vt:lpstr>Basic Ensemble Selection Algorithm</vt:lpstr>
      <vt:lpstr>Basic Ensemble Selection Algorithm</vt:lpstr>
      <vt:lpstr>Basic Ensemble Selection Algorithm</vt:lpstr>
      <vt:lpstr>Basic Ensemble Selection Algorithm</vt:lpstr>
      <vt:lpstr>Basic Ensemble Selection Algorithm</vt:lpstr>
      <vt:lpstr>Basic Ensemble Selection Algorithm</vt:lpstr>
      <vt:lpstr>Basic Ensemble Selection Algorithm</vt:lpstr>
      <vt:lpstr>Basic Ensemble Selection Algorithm</vt:lpstr>
      <vt:lpstr>Big Problem: Overfitting</vt:lpstr>
      <vt:lpstr>Interesting Surprise #3</vt:lpstr>
      <vt:lpstr>BIG Problem</vt:lpstr>
      <vt:lpstr>This Really is a BIG Problem</vt:lpstr>
      <vt:lpstr>Solution: Model Compression</vt:lpstr>
      <vt:lpstr>Solution:</vt:lpstr>
      <vt:lpstr>Compression Results</vt:lpstr>
      <vt:lpstr>Summary of Compression Results</vt:lpstr>
      <vt:lpstr>Summary of Compression Results</vt:lpstr>
      <vt:lpstr>Why Does It Work?</vt:lpstr>
      <vt:lpstr>PowerPoint Presentation</vt:lpstr>
      <vt:lpstr>Model Compression (Bucila, Caruana &amp; Niculescu 2006)</vt:lpstr>
      <vt:lpstr>PowerPoint Presentation</vt:lpstr>
      <vt:lpstr>Model Compression</vt:lpstr>
      <vt:lpstr>Back to the present:   How to train a Shallow NN to be as accurate as a state-of-the-art Deep NN/Conv NN</vt:lpstr>
      <vt:lpstr>Unlabeled data?</vt:lpstr>
      <vt:lpstr>Unlabeled data?</vt:lpstr>
      <vt:lpstr>Unlabeled data?</vt:lpstr>
      <vt:lpstr>Unlabeled data?</vt:lpstr>
      <vt:lpstr>Unlabeled data?</vt:lpstr>
      <vt:lpstr>   How to train a Shallow NN to be as accurate as a state-of-the-art Deep NN/Conv NN</vt:lpstr>
      <vt:lpstr>Log probability objective function for compression mimic learning</vt:lpstr>
      <vt:lpstr>Objective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Does It Work?</vt:lpstr>
      <vt:lpstr>PowerPoint Presentation</vt:lpstr>
      <vt:lpstr>Training mimic SNNs on DNN teacher</vt:lpstr>
      <vt:lpstr>Training mimic SNNs on DNN teacher</vt:lpstr>
      <vt:lpstr>Training mimic SNNs on better CNN teacher</vt:lpstr>
      <vt:lpstr>Training mimic SNNs on Ensemble of CNNs</vt:lpstr>
      <vt:lpstr>Key observations</vt:lpstr>
      <vt:lpstr>Key observations</vt:lpstr>
      <vt:lpstr>Key observations</vt:lpstr>
      <vt:lpstr>How to train a Shallow NN to be as accurate as a state-of-the-art Deep NN/Conv NN</vt:lpstr>
      <vt:lpstr>Speed up learning via linear re-parameterization</vt:lpstr>
      <vt:lpstr>Speed up learning via linear re-parameterization</vt:lpstr>
      <vt:lpstr>Most importantly, linear re-parameterization speeds up learning</vt:lpstr>
      <vt:lpstr>How to train a Shallow NN to be as accurate as a state-of-the-art Deep NN/Conv NN</vt:lpstr>
      <vt:lpstr>   More accurate teacher -&gt; more accurate student SNN?</vt:lpstr>
      <vt:lpstr>   More accurate teacher -&gt; more accurate student SNN?</vt:lpstr>
      <vt:lpstr>   More accurate teacher -&gt; more accurate student SNN?</vt:lpstr>
      <vt:lpstr>   More accurate teacher -&gt; more accurate student SNN?</vt:lpstr>
      <vt:lpstr>   More accurate teacher -&gt; more accurate student SNN?</vt:lpstr>
      <vt:lpstr>Summary </vt:lpstr>
      <vt:lpstr>Summary </vt:lpstr>
      <vt:lpstr>PowerPoint Presentation</vt:lpstr>
      <vt:lpstr>Summary of: “Do Deep Nets Really Need To Be Deep?”</vt:lpstr>
      <vt:lpstr>“Modern” Deep Learning</vt:lpstr>
      <vt:lpstr>PowerPoint Presentation</vt:lpstr>
      <vt:lpstr>PowerPoint Presentation</vt:lpstr>
      <vt:lpstr>“Modern” Deep Learning</vt:lpstr>
      <vt:lpstr>Results on MS Speech Recognition Model</vt:lpstr>
      <vt:lpstr>Summary</vt:lpstr>
      <vt:lpstr>Future directions</vt:lpstr>
      <vt:lpstr>Summary</vt:lpstr>
      <vt:lpstr>Future directions</vt:lpstr>
      <vt:lpstr>A Brief History of Model Compression/Mimicry</vt:lpstr>
      <vt:lpstr>Other Uses of Model Compression/Mimicry</vt:lpstr>
      <vt:lpstr>Other Uses of Model Compression/Mimicry</vt:lpstr>
      <vt:lpstr>Other Uses of Model Compression/Mimicry</vt:lpstr>
      <vt:lpstr>Other Uses of Model Compression/Mimicry</vt:lpstr>
      <vt:lpstr>Related Work</vt:lpstr>
      <vt:lpstr>PowerPoint Presentation</vt:lpstr>
      <vt:lpstr>Summary</vt:lpstr>
      <vt:lpstr>Thanks!</vt:lpstr>
    </vt:vector>
  </TitlesOfParts>
  <Manager>&lt;Comms manager/speech writer&gt;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Title&gt;</dc:title>
  <dc:subject>Faculty Summit 2014</dc:subject>
  <dc:creator>&lt;Speaker&gt;</dc:creator>
  <cp:keywords>Faculty Summit 2014</cp:keywords>
  <dc:description>Template by: 
Formatting by: 
Audience Type: External</dc:description>
  <cp:lastModifiedBy>User</cp:lastModifiedBy>
  <cp:revision>270</cp:revision>
  <cp:lastPrinted>2013-03-28T20:42:44Z</cp:lastPrinted>
  <dcterms:created xsi:type="dcterms:W3CDTF">2013-07-11T07:47:16Z</dcterms:created>
  <dcterms:modified xsi:type="dcterms:W3CDTF">2015-12-14T15:07:07Z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0x010100422EC7EEA45EEE4588B02F1990EE9DBD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204;#Faculty Summit 2013|6f143189-66b9-4c5a-a9d5-8bef3e0ac95e</vt:lpwstr>
  </property>
</Properties>
</file>